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25456" y="301752"/>
            <a:ext cx="1723644" cy="40538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76606" y="867917"/>
            <a:ext cx="11603990" cy="0"/>
          </a:xfrm>
          <a:custGeom>
            <a:avLst/>
            <a:gdLst/>
            <a:ahLst/>
            <a:cxnLst/>
            <a:rect l="l" t="t" r="r" b="b"/>
            <a:pathLst>
              <a:path w="11603990" h="0">
                <a:moveTo>
                  <a:pt x="0" y="0"/>
                </a:moveTo>
                <a:lnTo>
                  <a:pt x="11603609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5843" y="6393179"/>
            <a:ext cx="11603990" cy="0"/>
          </a:xfrm>
          <a:custGeom>
            <a:avLst/>
            <a:gdLst/>
            <a:ahLst/>
            <a:cxnLst/>
            <a:rect l="l" t="t" r="r" b="b"/>
            <a:pathLst>
              <a:path w="11603990" h="0">
                <a:moveTo>
                  <a:pt x="0" y="0"/>
                </a:moveTo>
                <a:lnTo>
                  <a:pt x="11603609" y="0"/>
                </a:lnTo>
              </a:path>
            </a:pathLst>
          </a:custGeom>
          <a:ln w="3175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466" y="301497"/>
            <a:ext cx="11231067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1F5F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2199" y="2191257"/>
            <a:ext cx="8584565" cy="4082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49456" y="6460156"/>
            <a:ext cx="147320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001F5F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516380" y="1050036"/>
              <a:ext cx="4742815" cy="303530"/>
            </a:xfrm>
            <a:custGeom>
              <a:avLst/>
              <a:gdLst/>
              <a:ahLst/>
              <a:cxnLst/>
              <a:rect l="l" t="t" r="r" b="b"/>
              <a:pathLst>
                <a:path w="4742815" h="303530">
                  <a:moveTo>
                    <a:pt x="4692142" y="0"/>
                  </a:moveTo>
                  <a:lnTo>
                    <a:pt x="0" y="0"/>
                  </a:lnTo>
                  <a:lnTo>
                    <a:pt x="0" y="252729"/>
                  </a:lnTo>
                  <a:lnTo>
                    <a:pt x="50545" y="303275"/>
                  </a:lnTo>
                  <a:lnTo>
                    <a:pt x="4742687" y="303275"/>
                  </a:lnTo>
                  <a:lnTo>
                    <a:pt x="4742687" y="50546"/>
                  </a:lnTo>
                  <a:lnTo>
                    <a:pt x="4692142" y="0"/>
                  </a:lnTo>
                  <a:close/>
                </a:path>
              </a:pathLst>
            </a:custGeom>
            <a:solidFill>
              <a:srgbClr val="00347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585317" y="2821635"/>
            <a:ext cx="420560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20">
                <a:solidFill>
                  <a:srgbClr val="FFFFFF"/>
                </a:solidFill>
                <a:latin typeface="Microsoft Sans Serif"/>
                <a:cs typeface="Microsoft Sans Serif"/>
              </a:rPr>
              <a:t>Λίστες</a:t>
            </a:r>
            <a:r>
              <a:rPr dirty="0" sz="3600" spc="-5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dirty="0" sz="3600" spc="-30">
                <a:solidFill>
                  <a:srgbClr val="FFFFFF"/>
                </a:solidFill>
                <a:latin typeface="Microsoft Sans Serif"/>
                <a:cs typeface="Microsoft Sans Serif"/>
              </a:rPr>
              <a:t>Χειρουργείων</a:t>
            </a:r>
            <a:endParaRPr sz="36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5317" y="4230065"/>
            <a:ext cx="194945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i="1">
                <a:solidFill>
                  <a:srgbClr val="FFFFFF"/>
                </a:solidFill>
                <a:latin typeface="Arial"/>
                <a:cs typeface="Arial"/>
              </a:rPr>
              <a:t>Φεβρουάριος</a:t>
            </a:r>
            <a:r>
              <a:rPr dirty="0" sz="1800" spc="-7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i="1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16380" y="731519"/>
            <a:ext cx="4742815" cy="302260"/>
          </a:xfrm>
          <a:custGeom>
            <a:avLst/>
            <a:gdLst/>
            <a:ahLst/>
            <a:cxnLst/>
            <a:rect l="l" t="t" r="r" b="b"/>
            <a:pathLst>
              <a:path w="4742815" h="302259">
                <a:moveTo>
                  <a:pt x="4692396" y="0"/>
                </a:moveTo>
                <a:lnTo>
                  <a:pt x="0" y="0"/>
                </a:lnTo>
                <a:lnTo>
                  <a:pt x="0" y="251459"/>
                </a:lnTo>
                <a:lnTo>
                  <a:pt x="50291" y="301751"/>
                </a:lnTo>
                <a:lnTo>
                  <a:pt x="4742687" y="301751"/>
                </a:lnTo>
                <a:lnTo>
                  <a:pt x="4742687" y="50291"/>
                </a:lnTo>
                <a:lnTo>
                  <a:pt x="4692396" y="0"/>
                </a:lnTo>
                <a:close/>
              </a:path>
            </a:pathLst>
          </a:custGeom>
          <a:solidFill>
            <a:srgbClr val="00347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640839" y="702056"/>
            <a:ext cx="2682240" cy="6489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ΕΛΛΗΝΙΚΗ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ΔΗΜΟΚΡΑΤΙΑ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Υπουργείο</a:t>
            </a:r>
            <a:r>
              <a:rPr dirty="0" sz="2000" spc="-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libri"/>
                <a:cs typeface="Calibri"/>
              </a:rPr>
              <a:t>Υγείας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7516" y="1173226"/>
            <a:ext cx="9823450" cy="747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 b="1">
                <a:solidFill>
                  <a:srgbClr val="232852"/>
                </a:solidFill>
                <a:latin typeface="Arial"/>
                <a:cs typeface="Arial"/>
              </a:rPr>
              <a:t>Στον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παρακάτω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Πίνακα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παρουσιάζεται</a:t>
            </a:r>
            <a:r>
              <a:rPr dirty="0" sz="1400" spc="-3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η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κατάσταση</a:t>
            </a:r>
            <a:r>
              <a:rPr dirty="0" sz="1400" spc="-2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σε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Νοσοκομείο</a:t>
            </a:r>
            <a:r>
              <a:rPr dirty="0" sz="1400" spc="-3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της</a:t>
            </a:r>
            <a:r>
              <a:rPr dirty="0" sz="1400" spc="-5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Αττικής</a:t>
            </a:r>
            <a:r>
              <a:rPr dirty="0" sz="1400" spc="2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με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&gt;400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κλίνες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π.χ.</a:t>
            </a:r>
            <a:r>
              <a:rPr dirty="0" sz="1400" spc="-2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Στην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Καρδιοχειρουργική</a:t>
            </a:r>
            <a:r>
              <a:rPr dirty="0" sz="1400" spc="-5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κλινική</a:t>
            </a:r>
            <a:r>
              <a:rPr dirty="0" sz="1400" spc="-3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ο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χρόνος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αναμονής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εκτιμάται</a:t>
            </a:r>
            <a:r>
              <a:rPr dirty="0" sz="1400" spc="-3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στους 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4-12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μήνες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με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232852"/>
                </a:solidFill>
                <a:latin typeface="Arial"/>
                <a:cs typeface="Arial"/>
              </a:rPr>
              <a:t>όγκο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αναμονής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424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πολιτών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92199" y="2191257"/>
          <a:ext cx="8584565" cy="4082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1415"/>
                <a:gridCol w="4864100"/>
              </a:tblGrid>
              <a:tr h="6520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45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Κλινικές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Νοσοκομείου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6215">
                    <a:solidFill>
                      <a:srgbClr val="2E539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45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Χρόνος</a:t>
                      </a:r>
                      <a:r>
                        <a:rPr dirty="0" sz="16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Αναμονής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σε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μήνες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6215">
                    <a:solidFill>
                      <a:srgbClr val="2E5395"/>
                    </a:solidFill>
                  </a:tcPr>
                </a:tc>
              </a:tr>
              <a:tr h="279019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Γε</a:t>
                      </a:r>
                      <a:r>
                        <a:rPr dirty="0" sz="1400" spc="-1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ν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ική</a:t>
                      </a:r>
                      <a:r>
                        <a:rPr dirty="0" sz="1400" spc="-3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ρο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υ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ρ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κή</a:t>
                      </a:r>
                      <a:r>
                        <a:rPr dirty="0" sz="1400" spc="-1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5876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Γενική</a:t>
                      </a:r>
                      <a:r>
                        <a:rPr dirty="0" sz="1400" spc="-4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r>
                        <a:rPr dirty="0" sz="1400" spc="-7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Β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Γενική</a:t>
                      </a:r>
                      <a:r>
                        <a:rPr dirty="0" sz="1400" spc="-4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r>
                        <a:rPr dirty="0" sz="1400" spc="-7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&gt;12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4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ε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ν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κ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ή</a:t>
                      </a:r>
                      <a:r>
                        <a:rPr dirty="0" sz="1400" spc="-2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</a:t>
                      </a:r>
                      <a:r>
                        <a:rPr dirty="0" sz="1400" spc="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ρο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υ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ρ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κ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ή</a:t>
                      </a:r>
                      <a:r>
                        <a:rPr dirty="0" sz="1400" spc="-1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Δ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3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Γναθοπροσωπικη</a:t>
                      </a:r>
                      <a:r>
                        <a:rPr dirty="0" sz="1400" spc="-5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Καρδιοχειρουργική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Νευροχειρουργική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3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Ορθοπεδική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6004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Ουρολογική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594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Οφθαλμολογική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5356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Πλαστ.</a:t>
                      </a:r>
                      <a:r>
                        <a:rPr dirty="0" sz="1400" spc="-3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53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400" spc="-3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Ω.Ρ.Λ.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799147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Υφιστάμενη </a:t>
            </a:r>
            <a:r>
              <a:rPr dirty="0"/>
              <a:t>Κατάσταση</a:t>
            </a:r>
            <a:r>
              <a:rPr dirty="0" spc="5"/>
              <a:t> </a:t>
            </a:r>
            <a:r>
              <a:rPr dirty="0"/>
              <a:t>–</a:t>
            </a:r>
            <a:r>
              <a:rPr dirty="0" spc="-25"/>
              <a:t> </a:t>
            </a:r>
            <a:r>
              <a:rPr dirty="0"/>
              <a:t>Παράδειγμα</a:t>
            </a:r>
            <a:r>
              <a:rPr dirty="0" spc="-25"/>
              <a:t> </a:t>
            </a:r>
            <a:r>
              <a:rPr dirty="0" spc="-5"/>
              <a:t>Νοσοκομείων</a:t>
            </a:r>
            <a:r>
              <a:rPr dirty="0" spc="-30"/>
              <a:t> </a:t>
            </a:r>
            <a:r>
              <a:rPr dirty="0"/>
              <a:t>(1/2)</a:t>
            </a:r>
          </a:p>
        </p:txBody>
      </p:sp>
      <p:sp>
        <p:nvSpPr>
          <p:cNvPr id="5" name="object 5"/>
          <p:cNvSpPr/>
          <p:nvPr/>
        </p:nvSpPr>
        <p:spPr>
          <a:xfrm>
            <a:off x="277368" y="1616963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292608" y="330708"/>
                </a:moveTo>
                <a:lnTo>
                  <a:pt x="280479" y="330708"/>
                </a:lnTo>
                <a:lnTo>
                  <a:pt x="280479" y="318516"/>
                </a:lnTo>
                <a:lnTo>
                  <a:pt x="268160" y="318516"/>
                </a:lnTo>
                <a:lnTo>
                  <a:pt x="268160" y="330708"/>
                </a:lnTo>
                <a:lnTo>
                  <a:pt x="256032" y="330708"/>
                </a:lnTo>
                <a:lnTo>
                  <a:pt x="256032" y="342900"/>
                </a:lnTo>
                <a:lnTo>
                  <a:pt x="268160" y="342900"/>
                </a:lnTo>
                <a:lnTo>
                  <a:pt x="268160" y="355092"/>
                </a:lnTo>
                <a:lnTo>
                  <a:pt x="280479" y="355092"/>
                </a:lnTo>
                <a:lnTo>
                  <a:pt x="280479" y="342900"/>
                </a:lnTo>
                <a:lnTo>
                  <a:pt x="292608" y="342900"/>
                </a:lnTo>
                <a:lnTo>
                  <a:pt x="292608" y="330708"/>
                </a:lnTo>
                <a:close/>
              </a:path>
              <a:path w="396240" h="396239">
                <a:moveTo>
                  <a:pt x="396240" y="0"/>
                </a:moveTo>
                <a:lnTo>
                  <a:pt x="380834" y="0"/>
                </a:lnTo>
                <a:lnTo>
                  <a:pt x="380834" y="380746"/>
                </a:lnTo>
                <a:lnTo>
                  <a:pt x="340766" y="380746"/>
                </a:lnTo>
                <a:lnTo>
                  <a:pt x="340639" y="327533"/>
                </a:lnTo>
                <a:lnTo>
                  <a:pt x="337781" y="309486"/>
                </a:lnTo>
                <a:lnTo>
                  <a:pt x="329933" y="297434"/>
                </a:lnTo>
                <a:lnTo>
                  <a:pt x="325310" y="293789"/>
                </a:lnTo>
                <a:lnTo>
                  <a:pt x="325310" y="327533"/>
                </a:lnTo>
                <a:lnTo>
                  <a:pt x="325297" y="380746"/>
                </a:lnTo>
                <a:lnTo>
                  <a:pt x="204914" y="380746"/>
                </a:lnTo>
                <a:lnTo>
                  <a:pt x="210908" y="344678"/>
                </a:lnTo>
                <a:lnTo>
                  <a:pt x="215925" y="314579"/>
                </a:lnTo>
                <a:lnTo>
                  <a:pt x="212686" y="307848"/>
                </a:lnTo>
                <a:lnTo>
                  <a:pt x="210197" y="302641"/>
                </a:lnTo>
                <a:lnTo>
                  <a:pt x="233895" y="318897"/>
                </a:lnTo>
                <a:lnTo>
                  <a:pt x="245859" y="313690"/>
                </a:lnTo>
                <a:lnTo>
                  <a:pt x="247446" y="302641"/>
                </a:lnTo>
                <a:lnTo>
                  <a:pt x="247967" y="299085"/>
                </a:lnTo>
                <a:lnTo>
                  <a:pt x="251587" y="274066"/>
                </a:lnTo>
                <a:lnTo>
                  <a:pt x="311988" y="303403"/>
                </a:lnTo>
                <a:lnTo>
                  <a:pt x="325310" y="327533"/>
                </a:lnTo>
                <a:lnTo>
                  <a:pt x="325310" y="293789"/>
                </a:lnTo>
                <a:lnTo>
                  <a:pt x="321792" y="291007"/>
                </a:lnTo>
                <a:lnTo>
                  <a:pt x="317931" y="289052"/>
                </a:lnTo>
                <a:lnTo>
                  <a:pt x="287159" y="274066"/>
                </a:lnTo>
                <a:lnTo>
                  <a:pt x="266827" y="264160"/>
                </a:lnTo>
                <a:lnTo>
                  <a:pt x="236918" y="249593"/>
                </a:lnTo>
                <a:lnTo>
                  <a:pt x="236918" y="266954"/>
                </a:lnTo>
                <a:lnTo>
                  <a:pt x="232321" y="299085"/>
                </a:lnTo>
                <a:lnTo>
                  <a:pt x="232130" y="298958"/>
                </a:lnTo>
                <a:lnTo>
                  <a:pt x="215811" y="287655"/>
                </a:lnTo>
                <a:lnTo>
                  <a:pt x="216484" y="286639"/>
                </a:lnTo>
                <a:lnTo>
                  <a:pt x="231419" y="264160"/>
                </a:lnTo>
                <a:lnTo>
                  <a:pt x="236918" y="266954"/>
                </a:lnTo>
                <a:lnTo>
                  <a:pt x="236918" y="249593"/>
                </a:lnTo>
                <a:lnTo>
                  <a:pt x="235546" y="248920"/>
                </a:lnTo>
                <a:lnTo>
                  <a:pt x="235546" y="234442"/>
                </a:lnTo>
                <a:lnTo>
                  <a:pt x="235546" y="226695"/>
                </a:lnTo>
                <a:lnTo>
                  <a:pt x="235546" y="220091"/>
                </a:lnTo>
                <a:lnTo>
                  <a:pt x="236867" y="218440"/>
                </a:lnTo>
                <a:lnTo>
                  <a:pt x="237934" y="217043"/>
                </a:lnTo>
                <a:lnTo>
                  <a:pt x="249834" y="200469"/>
                </a:lnTo>
                <a:lnTo>
                  <a:pt x="258064" y="183045"/>
                </a:lnTo>
                <a:lnTo>
                  <a:pt x="262991" y="164426"/>
                </a:lnTo>
                <a:lnTo>
                  <a:pt x="264464" y="145034"/>
                </a:lnTo>
                <a:lnTo>
                  <a:pt x="264464" y="141097"/>
                </a:lnTo>
                <a:lnTo>
                  <a:pt x="264109" y="136906"/>
                </a:lnTo>
                <a:lnTo>
                  <a:pt x="264109" y="135382"/>
                </a:lnTo>
                <a:lnTo>
                  <a:pt x="255930" y="110223"/>
                </a:lnTo>
                <a:lnTo>
                  <a:pt x="248920" y="102031"/>
                </a:lnTo>
                <a:lnTo>
                  <a:pt x="248920" y="145034"/>
                </a:lnTo>
                <a:lnTo>
                  <a:pt x="247904" y="160820"/>
                </a:lnTo>
                <a:lnTo>
                  <a:pt x="243916" y="176644"/>
                </a:lnTo>
                <a:lnTo>
                  <a:pt x="237147" y="191503"/>
                </a:lnTo>
                <a:lnTo>
                  <a:pt x="227723" y="204978"/>
                </a:lnTo>
                <a:lnTo>
                  <a:pt x="226936" y="205740"/>
                </a:lnTo>
                <a:lnTo>
                  <a:pt x="225856" y="207137"/>
                </a:lnTo>
                <a:lnTo>
                  <a:pt x="223812" y="210019"/>
                </a:lnTo>
                <a:lnTo>
                  <a:pt x="220129" y="214007"/>
                </a:lnTo>
                <a:lnTo>
                  <a:pt x="220129" y="234442"/>
                </a:lnTo>
                <a:lnTo>
                  <a:pt x="220129" y="253111"/>
                </a:lnTo>
                <a:lnTo>
                  <a:pt x="202692" y="279323"/>
                </a:lnTo>
                <a:lnTo>
                  <a:pt x="202692" y="317246"/>
                </a:lnTo>
                <a:lnTo>
                  <a:pt x="198120" y="344678"/>
                </a:lnTo>
                <a:lnTo>
                  <a:pt x="193548" y="317246"/>
                </a:lnTo>
                <a:lnTo>
                  <a:pt x="198120" y="307848"/>
                </a:lnTo>
                <a:lnTo>
                  <a:pt x="202692" y="317246"/>
                </a:lnTo>
                <a:lnTo>
                  <a:pt x="202692" y="279323"/>
                </a:lnTo>
                <a:lnTo>
                  <a:pt x="197815" y="286639"/>
                </a:lnTo>
                <a:lnTo>
                  <a:pt x="191274" y="276834"/>
                </a:lnTo>
                <a:lnTo>
                  <a:pt x="191274" y="380873"/>
                </a:lnTo>
                <a:lnTo>
                  <a:pt x="70942" y="380873"/>
                </a:lnTo>
                <a:lnTo>
                  <a:pt x="70942" y="380746"/>
                </a:lnTo>
                <a:lnTo>
                  <a:pt x="70942" y="327533"/>
                </a:lnTo>
                <a:lnTo>
                  <a:pt x="72517" y="316153"/>
                </a:lnTo>
                <a:lnTo>
                  <a:pt x="76923" y="308762"/>
                </a:lnTo>
                <a:lnTo>
                  <a:pt x="81876" y="304622"/>
                </a:lnTo>
                <a:lnTo>
                  <a:pt x="139103" y="276606"/>
                </a:lnTo>
                <a:lnTo>
                  <a:pt x="144602" y="273812"/>
                </a:lnTo>
                <a:lnTo>
                  <a:pt x="150380" y="313690"/>
                </a:lnTo>
                <a:lnTo>
                  <a:pt x="162344" y="318897"/>
                </a:lnTo>
                <a:lnTo>
                  <a:pt x="186042" y="302641"/>
                </a:lnTo>
                <a:lnTo>
                  <a:pt x="180263" y="314706"/>
                </a:lnTo>
                <a:lnTo>
                  <a:pt x="191274" y="380873"/>
                </a:lnTo>
                <a:lnTo>
                  <a:pt x="191274" y="276834"/>
                </a:lnTo>
                <a:lnTo>
                  <a:pt x="182994" y="264414"/>
                </a:lnTo>
                <a:lnTo>
                  <a:pt x="179959" y="259854"/>
                </a:lnTo>
                <a:lnTo>
                  <a:pt x="179959" y="287909"/>
                </a:lnTo>
                <a:lnTo>
                  <a:pt x="163918" y="298958"/>
                </a:lnTo>
                <a:lnTo>
                  <a:pt x="160261" y="273812"/>
                </a:lnTo>
                <a:lnTo>
                  <a:pt x="159270" y="266954"/>
                </a:lnTo>
                <a:lnTo>
                  <a:pt x="164274" y="264414"/>
                </a:lnTo>
                <a:lnTo>
                  <a:pt x="179959" y="287909"/>
                </a:lnTo>
                <a:lnTo>
                  <a:pt x="179959" y="259854"/>
                </a:lnTo>
                <a:lnTo>
                  <a:pt x="175475" y="253111"/>
                </a:lnTo>
                <a:lnTo>
                  <a:pt x="175475" y="234442"/>
                </a:lnTo>
                <a:lnTo>
                  <a:pt x="182092" y="238887"/>
                </a:lnTo>
                <a:lnTo>
                  <a:pt x="189776" y="241681"/>
                </a:lnTo>
                <a:lnTo>
                  <a:pt x="197764" y="242443"/>
                </a:lnTo>
                <a:lnTo>
                  <a:pt x="205778" y="241681"/>
                </a:lnTo>
                <a:lnTo>
                  <a:pt x="213487" y="238887"/>
                </a:lnTo>
                <a:lnTo>
                  <a:pt x="220129" y="234442"/>
                </a:lnTo>
                <a:lnTo>
                  <a:pt x="220129" y="214007"/>
                </a:lnTo>
                <a:lnTo>
                  <a:pt x="218020" y="216281"/>
                </a:lnTo>
                <a:lnTo>
                  <a:pt x="209194" y="222821"/>
                </a:lnTo>
                <a:lnTo>
                  <a:pt x="197764" y="226695"/>
                </a:lnTo>
                <a:lnTo>
                  <a:pt x="186347" y="222821"/>
                </a:lnTo>
                <a:lnTo>
                  <a:pt x="177507" y="216255"/>
                </a:lnTo>
                <a:lnTo>
                  <a:pt x="171780" y="210019"/>
                </a:lnTo>
                <a:lnTo>
                  <a:pt x="169697" y="207137"/>
                </a:lnTo>
                <a:lnTo>
                  <a:pt x="167855" y="204978"/>
                </a:lnTo>
                <a:lnTo>
                  <a:pt x="147612" y="160820"/>
                </a:lnTo>
                <a:lnTo>
                  <a:pt x="146558" y="143891"/>
                </a:lnTo>
                <a:lnTo>
                  <a:pt x="150571" y="123952"/>
                </a:lnTo>
                <a:lnTo>
                  <a:pt x="161544" y="107683"/>
                </a:lnTo>
                <a:lnTo>
                  <a:pt x="177825" y="96735"/>
                </a:lnTo>
                <a:lnTo>
                  <a:pt x="197764" y="92710"/>
                </a:lnTo>
                <a:lnTo>
                  <a:pt x="217690" y="96735"/>
                </a:lnTo>
                <a:lnTo>
                  <a:pt x="233972" y="107683"/>
                </a:lnTo>
                <a:lnTo>
                  <a:pt x="244944" y="123952"/>
                </a:lnTo>
                <a:lnTo>
                  <a:pt x="248805" y="143129"/>
                </a:lnTo>
                <a:lnTo>
                  <a:pt x="248920" y="145034"/>
                </a:lnTo>
                <a:lnTo>
                  <a:pt x="248920" y="102031"/>
                </a:lnTo>
                <a:lnTo>
                  <a:pt x="240957" y="92710"/>
                </a:lnTo>
                <a:lnTo>
                  <a:pt x="239356" y="90843"/>
                </a:lnTo>
                <a:lnTo>
                  <a:pt x="216725" y="79133"/>
                </a:lnTo>
                <a:lnTo>
                  <a:pt x="190423" y="76962"/>
                </a:lnTo>
                <a:lnTo>
                  <a:pt x="168859" y="83273"/>
                </a:lnTo>
                <a:lnTo>
                  <a:pt x="151053" y="95986"/>
                </a:lnTo>
                <a:lnTo>
                  <a:pt x="138328" y="113792"/>
                </a:lnTo>
                <a:lnTo>
                  <a:pt x="132016" y="135382"/>
                </a:lnTo>
                <a:lnTo>
                  <a:pt x="131533" y="135382"/>
                </a:lnTo>
                <a:lnTo>
                  <a:pt x="131533" y="136906"/>
                </a:lnTo>
                <a:lnTo>
                  <a:pt x="131356" y="138938"/>
                </a:lnTo>
                <a:lnTo>
                  <a:pt x="131229" y="141097"/>
                </a:lnTo>
                <a:lnTo>
                  <a:pt x="137566" y="183045"/>
                </a:lnTo>
                <a:lnTo>
                  <a:pt x="157175" y="216281"/>
                </a:lnTo>
                <a:lnTo>
                  <a:pt x="157695" y="217043"/>
                </a:lnTo>
                <a:lnTo>
                  <a:pt x="158775" y="218440"/>
                </a:lnTo>
                <a:lnTo>
                  <a:pt x="160096" y="220091"/>
                </a:lnTo>
                <a:lnTo>
                  <a:pt x="160096" y="249301"/>
                </a:lnTo>
                <a:lnTo>
                  <a:pt x="74777" y="290893"/>
                </a:lnTo>
                <a:lnTo>
                  <a:pt x="55524" y="327533"/>
                </a:lnTo>
                <a:lnTo>
                  <a:pt x="55473" y="380746"/>
                </a:lnTo>
                <a:lnTo>
                  <a:pt x="15468" y="380746"/>
                </a:lnTo>
                <a:lnTo>
                  <a:pt x="15468" y="15494"/>
                </a:lnTo>
                <a:lnTo>
                  <a:pt x="380771" y="15494"/>
                </a:lnTo>
                <a:lnTo>
                  <a:pt x="380834" y="380746"/>
                </a:lnTo>
                <a:lnTo>
                  <a:pt x="380834" y="0"/>
                </a:lnTo>
                <a:lnTo>
                  <a:pt x="0" y="0"/>
                </a:lnTo>
                <a:lnTo>
                  <a:pt x="0" y="396240"/>
                </a:lnTo>
                <a:lnTo>
                  <a:pt x="396240" y="396240"/>
                </a:lnTo>
                <a:lnTo>
                  <a:pt x="396240" y="380873"/>
                </a:lnTo>
                <a:lnTo>
                  <a:pt x="396240" y="380746"/>
                </a:lnTo>
                <a:lnTo>
                  <a:pt x="396240" y="15494"/>
                </a:lnTo>
                <a:lnTo>
                  <a:pt x="39624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9748" y="108965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40">
                <a:moveTo>
                  <a:pt x="339852" y="175260"/>
                </a:moveTo>
                <a:lnTo>
                  <a:pt x="322872" y="175260"/>
                </a:lnTo>
                <a:lnTo>
                  <a:pt x="322872" y="188595"/>
                </a:lnTo>
                <a:lnTo>
                  <a:pt x="322872" y="205613"/>
                </a:lnTo>
                <a:lnTo>
                  <a:pt x="322872" y="292735"/>
                </a:lnTo>
                <a:lnTo>
                  <a:pt x="191795" y="292735"/>
                </a:lnTo>
                <a:lnTo>
                  <a:pt x="191757" y="266192"/>
                </a:lnTo>
                <a:lnTo>
                  <a:pt x="191731" y="249301"/>
                </a:lnTo>
                <a:lnTo>
                  <a:pt x="191706" y="229235"/>
                </a:lnTo>
                <a:lnTo>
                  <a:pt x="191681" y="212217"/>
                </a:lnTo>
                <a:lnTo>
                  <a:pt x="191681" y="205613"/>
                </a:lnTo>
                <a:lnTo>
                  <a:pt x="322872" y="205613"/>
                </a:lnTo>
                <a:lnTo>
                  <a:pt x="322872" y="188595"/>
                </a:lnTo>
                <a:lnTo>
                  <a:pt x="174853" y="188595"/>
                </a:lnTo>
                <a:lnTo>
                  <a:pt x="174853" y="212217"/>
                </a:lnTo>
                <a:lnTo>
                  <a:pt x="174853" y="229235"/>
                </a:lnTo>
                <a:lnTo>
                  <a:pt x="174853" y="249301"/>
                </a:lnTo>
                <a:lnTo>
                  <a:pt x="107302" y="249301"/>
                </a:lnTo>
                <a:lnTo>
                  <a:pt x="107302" y="229235"/>
                </a:lnTo>
                <a:lnTo>
                  <a:pt x="174853" y="229235"/>
                </a:lnTo>
                <a:lnTo>
                  <a:pt x="174853" y="212217"/>
                </a:lnTo>
                <a:lnTo>
                  <a:pt x="167589" y="212217"/>
                </a:lnTo>
                <a:lnTo>
                  <a:pt x="167589" y="210947"/>
                </a:lnTo>
                <a:lnTo>
                  <a:pt x="165950" y="196291"/>
                </a:lnTo>
                <a:lnTo>
                  <a:pt x="161175" y="182537"/>
                </a:lnTo>
                <a:lnTo>
                  <a:pt x="153517" y="170167"/>
                </a:lnTo>
                <a:lnTo>
                  <a:pt x="150672" y="167271"/>
                </a:lnTo>
                <a:lnTo>
                  <a:pt x="150672" y="210947"/>
                </a:lnTo>
                <a:lnTo>
                  <a:pt x="150672" y="212217"/>
                </a:lnTo>
                <a:lnTo>
                  <a:pt x="107302" y="212217"/>
                </a:lnTo>
                <a:lnTo>
                  <a:pt x="107302" y="162179"/>
                </a:lnTo>
                <a:lnTo>
                  <a:pt x="124510" y="167538"/>
                </a:lnTo>
                <a:lnTo>
                  <a:pt x="138252" y="178333"/>
                </a:lnTo>
                <a:lnTo>
                  <a:pt x="147358" y="193243"/>
                </a:lnTo>
                <a:lnTo>
                  <a:pt x="150672" y="210947"/>
                </a:lnTo>
                <a:lnTo>
                  <a:pt x="150672" y="167271"/>
                </a:lnTo>
                <a:lnTo>
                  <a:pt x="145681" y="162179"/>
                </a:lnTo>
                <a:lnTo>
                  <a:pt x="143192" y="159639"/>
                </a:lnTo>
                <a:lnTo>
                  <a:pt x="143192" y="149606"/>
                </a:lnTo>
                <a:lnTo>
                  <a:pt x="143192" y="91567"/>
                </a:lnTo>
                <a:lnTo>
                  <a:pt x="187134" y="91567"/>
                </a:lnTo>
                <a:lnTo>
                  <a:pt x="187134" y="102235"/>
                </a:lnTo>
                <a:lnTo>
                  <a:pt x="174625" y="102235"/>
                </a:lnTo>
                <a:lnTo>
                  <a:pt x="174625" y="154305"/>
                </a:lnTo>
                <a:lnTo>
                  <a:pt x="196596" y="154305"/>
                </a:lnTo>
                <a:lnTo>
                  <a:pt x="196596" y="155448"/>
                </a:lnTo>
                <a:lnTo>
                  <a:pt x="205740" y="155448"/>
                </a:lnTo>
                <a:lnTo>
                  <a:pt x="213360" y="155448"/>
                </a:lnTo>
                <a:lnTo>
                  <a:pt x="213360" y="154305"/>
                </a:lnTo>
                <a:lnTo>
                  <a:pt x="216636" y="154305"/>
                </a:lnTo>
                <a:lnTo>
                  <a:pt x="216636" y="137414"/>
                </a:lnTo>
                <a:lnTo>
                  <a:pt x="216636" y="119253"/>
                </a:lnTo>
                <a:lnTo>
                  <a:pt x="216636" y="102235"/>
                </a:lnTo>
                <a:lnTo>
                  <a:pt x="204139" y="102235"/>
                </a:lnTo>
                <a:lnTo>
                  <a:pt x="204139" y="91567"/>
                </a:lnTo>
                <a:lnTo>
                  <a:pt x="204139" y="74676"/>
                </a:lnTo>
                <a:lnTo>
                  <a:pt x="199555" y="74676"/>
                </a:lnTo>
                <a:lnTo>
                  <a:pt x="199555" y="119253"/>
                </a:lnTo>
                <a:lnTo>
                  <a:pt x="199555" y="137414"/>
                </a:lnTo>
                <a:lnTo>
                  <a:pt x="191604" y="137414"/>
                </a:lnTo>
                <a:lnTo>
                  <a:pt x="191490" y="119253"/>
                </a:lnTo>
                <a:lnTo>
                  <a:pt x="199555" y="119253"/>
                </a:lnTo>
                <a:lnTo>
                  <a:pt x="199555" y="74676"/>
                </a:lnTo>
                <a:lnTo>
                  <a:pt x="126212" y="74676"/>
                </a:lnTo>
                <a:lnTo>
                  <a:pt x="126212" y="149606"/>
                </a:lnTo>
                <a:lnTo>
                  <a:pt x="120167" y="147193"/>
                </a:lnTo>
                <a:lnTo>
                  <a:pt x="113792" y="145669"/>
                </a:lnTo>
                <a:lnTo>
                  <a:pt x="109893" y="145288"/>
                </a:lnTo>
                <a:lnTo>
                  <a:pt x="107302" y="145034"/>
                </a:lnTo>
                <a:lnTo>
                  <a:pt x="107302" y="128270"/>
                </a:lnTo>
                <a:lnTo>
                  <a:pt x="90436" y="128270"/>
                </a:lnTo>
                <a:lnTo>
                  <a:pt x="90436" y="145288"/>
                </a:lnTo>
                <a:lnTo>
                  <a:pt x="90335" y="319913"/>
                </a:lnTo>
                <a:lnTo>
                  <a:pt x="72059" y="319913"/>
                </a:lnTo>
                <a:lnTo>
                  <a:pt x="72059" y="145288"/>
                </a:lnTo>
                <a:lnTo>
                  <a:pt x="90436" y="145288"/>
                </a:lnTo>
                <a:lnTo>
                  <a:pt x="90436" y="128270"/>
                </a:lnTo>
                <a:lnTo>
                  <a:pt x="54864" y="128270"/>
                </a:lnTo>
                <a:lnTo>
                  <a:pt x="54864" y="336804"/>
                </a:lnTo>
                <a:lnTo>
                  <a:pt x="107302" y="336804"/>
                </a:lnTo>
                <a:lnTo>
                  <a:pt x="107302" y="319913"/>
                </a:lnTo>
                <a:lnTo>
                  <a:pt x="107302" y="266192"/>
                </a:lnTo>
                <a:lnTo>
                  <a:pt x="174853" y="266192"/>
                </a:lnTo>
                <a:lnTo>
                  <a:pt x="174853" y="309753"/>
                </a:lnTo>
                <a:lnTo>
                  <a:pt x="322872" y="309753"/>
                </a:lnTo>
                <a:lnTo>
                  <a:pt x="322872" y="336804"/>
                </a:lnTo>
                <a:lnTo>
                  <a:pt x="339852" y="336804"/>
                </a:lnTo>
                <a:lnTo>
                  <a:pt x="339852" y="292735"/>
                </a:lnTo>
                <a:lnTo>
                  <a:pt x="339852" y="205613"/>
                </a:lnTo>
                <a:lnTo>
                  <a:pt x="339852" y="175260"/>
                </a:lnTo>
                <a:close/>
              </a:path>
              <a:path w="396240" h="396240">
                <a:moveTo>
                  <a:pt x="396240" y="16891"/>
                </a:moveTo>
                <a:lnTo>
                  <a:pt x="379310" y="16891"/>
                </a:lnTo>
                <a:lnTo>
                  <a:pt x="379310" y="379349"/>
                </a:lnTo>
                <a:lnTo>
                  <a:pt x="396240" y="379349"/>
                </a:lnTo>
                <a:lnTo>
                  <a:pt x="396240" y="16891"/>
                </a:lnTo>
                <a:close/>
              </a:path>
              <a:path w="396240" h="396240">
                <a:moveTo>
                  <a:pt x="396240" y="0"/>
                </a:moveTo>
                <a:lnTo>
                  <a:pt x="0" y="0"/>
                </a:lnTo>
                <a:lnTo>
                  <a:pt x="0" y="16510"/>
                </a:lnTo>
                <a:lnTo>
                  <a:pt x="0" y="379730"/>
                </a:lnTo>
                <a:lnTo>
                  <a:pt x="0" y="396240"/>
                </a:lnTo>
                <a:lnTo>
                  <a:pt x="396240" y="396240"/>
                </a:lnTo>
                <a:lnTo>
                  <a:pt x="396240" y="379730"/>
                </a:lnTo>
                <a:lnTo>
                  <a:pt x="16929" y="379730"/>
                </a:lnTo>
                <a:lnTo>
                  <a:pt x="16929" y="16510"/>
                </a:lnTo>
                <a:lnTo>
                  <a:pt x="396240" y="16510"/>
                </a:lnTo>
                <a:lnTo>
                  <a:pt x="39624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92199" y="2191257"/>
          <a:ext cx="8584565" cy="4082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1415"/>
                <a:gridCol w="4864100"/>
              </a:tblGrid>
              <a:tr h="6535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Κλινικές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Νοσοκομείου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6850">
                    <a:solidFill>
                      <a:srgbClr val="2E539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5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Χρόνος</a:t>
                      </a:r>
                      <a:r>
                        <a:rPr dirty="0" sz="16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Αναμονής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σε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μήνες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96850">
                    <a:solidFill>
                      <a:srgbClr val="2E5395"/>
                    </a:solidFill>
                  </a:tcPr>
                </a:tc>
              </a:tr>
              <a:tr h="278002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Γε</a:t>
                      </a:r>
                      <a:r>
                        <a:rPr dirty="0" sz="1400" spc="-1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ν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ική</a:t>
                      </a:r>
                      <a:r>
                        <a:rPr dirty="0" sz="1400" spc="-3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ρο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υ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ρ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</a:t>
                      </a: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κή</a:t>
                      </a:r>
                      <a:r>
                        <a:rPr dirty="0" sz="1400" spc="-1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&gt;12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352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Γενική</a:t>
                      </a:r>
                      <a:r>
                        <a:rPr dirty="0" sz="1400" spc="-4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r>
                        <a:rPr dirty="0" sz="1400" spc="-7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Β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1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Αγγειοχειρουργική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3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Καρδιοχειρουργική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Νευροχειρουργική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353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Ορθοπεδική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352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Οφθαλμολογική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Πλαστ.</a:t>
                      </a:r>
                      <a:r>
                        <a:rPr dirty="0" sz="1400" spc="-3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4-12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3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Ω.Ρ.Λ.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  <a:tr h="284403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400" spc="-1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Γναθοπροσωπικη</a:t>
                      </a:r>
                      <a:r>
                        <a:rPr dirty="0" sz="1400" spc="-50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Χειρουργική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400" spc="-5" b="1">
                          <a:solidFill>
                            <a:srgbClr val="2E5496"/>
                          </a:solidFill>
                          <a:latin typeface="Arial"/>
                          <a:cs typeface="Arial"/>
                        </a:rPr>
                        <a:t>&lt;4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4">
                    <a:lnL w="12700">
                      <a:solidFill>
                        <a:srgbClr val="2E5395"/>
                      </a:solidFill>
                      <a:prstDash val="solid"/>
                    </a:lnL>
                    <a:lnR w="12700">
                      <a:solidFill>
                        <a:srgbClr val="2E5395"/>
                      </a:solidFill>
                      <a:prstDash val="solid"/>
                    </a:lnR>
                    <a:lnT w="12700">
                      <a:solidFill>
                        <a:srgbClr val="2E5395"/>
                      </a:solidFill>
                      <a:prstDash val="solid"/>
                    </a:lnT>
                    <a:lnB w="12700">
                      <a:solidFill>
                        <a:srgbClr val="2E5395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80308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Υφιστάμενη </a:t>
            </a:r>
            <a:r>
              <a:rPr dirty="0"/>
              <a:t>Κατάσταση</a:t>
            </a:r>
            <a:r>
              <a:rPr dirty="0" spc="5"/>
              <a:t> </a:t>
            </a:r>
            <a:r>
              <a:rPr dirty="0"/>
              <a:t>–</a:t>
            </a:r>
            <a:r>
              <a:rPr dirty="0" spc="-25"/>
              <a:t> </a:t>
            </a:r>
            <a:r>
              <a:rPr dirty="0"/>
              <a:t>Παράδειγμα</a:t>
            </a:r>
            <a:r>
              <a:rPr dirty="0" spc="-25"/>
              <a:t> </a:t>
            </a:r>
            <a:r>
              <a:rPr dirty="0" spc="-5"/>
              <a:t>Νοσοκομείων</a:t>
            </a:r>
            <a:r>
              <a:rPr dirty="0" spc="-30"/>
              <a:t> </a:t>
            </a:r>
            <a:r>
              <a:rPr dirty="0"/>
              <a:t>(2/2)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7516" y="1173226"/>
            <a:ext cx="9233535" cy="747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20" b="1">
                <a:solidFill>
                  <a:srgbClr val="232852"/>
                </a:solidFill>
                <a:latin typeface="Arial"/>
                <a:cs typeface="Arial"/>
              </a:rPr>
              <a:t>Στον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παρακάτω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Πίνακα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παρουσιάζεται</a:t>
            </a:r>
            <a:r>
              <a:rPr dirty="0" sz="1400" spc="-3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η 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κατάσταση</a:t>
            </a:r>
            <a:r>
              <a:rPr dirty="0" sz="1400" spc="-2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σε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Νοσοκομείο</a:t>
            </a:r>
            <a:r>
              <a:rPr dirty="0" sz="1400" spc="-3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της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Θεσσαλονίκης</a:t>
            </a:r>
            <a:r>
              <a:rPr dirty="0" sz="1400" spc="-3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με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&gt;400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κλίνες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π.χ.</a:t>
            </a:r>
            <a:r>
              <a:rPr dirty="0" sz="1400" spc="-2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Στην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 Ορθοπεδική</a:t>
            </a:r>
            <a:r>
              <a:rPr dirty="0" sz="1400" spc="-5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κλινική</a:t>
            </a:r>
            <a:r>
              <a:rPr dirty="0" sz="1400" spc="-3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ο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χρόνος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αναμονής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εκτιμάται</a:t>
            </a:r>
            <a:r>
              <a:rPr dirty="0" sz="1400" spc="-3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στους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4-12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μήνες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32852"/>
                </a:solidFill>
                <a:latin typeface="Arial"/>
                <a:cs typeface="Arial"/>
              </a:rPr>
              <a:t>με</a:t>
            </a:r>
            <a:r>
              <a:rPr dirty="0" sz="14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232852"/>
                </a:solidFill>
                <a:latin typeface="Arial"/>
                <a:cs typeface="Arial"/>
              </a:rPr>
              <a:t>όγκο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 αναμονής</a:t>
            </a:r>
            <a:r>
              <a:rPr dirty="0" sz="14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32852"/>
                </a:solidFill>
                <a:latin typeface="Arial"/>
                <a:cs typeface="Arial"/>
              </a:rPr>
              <a:t>624</a:t>
            </a:r>
            <a:r>
              <a:rPr dirty="0" sz="1400" spc="-15" b="1">
                <a:solidFill>
                  <a:srgbClr val="232852"/>
                </a:solidFill>
                <a:latin typeface="Arial"/>
                <a:cs typeface="Arial"/>
              </a:rPr>
              <a:t> πολιτών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368" y="1616963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39">
                <a:moveTo>
                  <a:pt x="292608" y="330708"/>
                </a:moveTo>
                <a:lnTo>
                  <a:pt x="280479" y="330708"/>
                </a:lnTo>
                <a:lnTo>
                  <a:pt x="280479" y="318516"/>
                </a:lnTo>
                <a:lnTo>
                  <a:pt x="268160" y="318516"/>
                </a:lnTo>
                <a:lnTo>
                  <a:pt x="268160" y="330708"/>
                </a:lnTo>
                <a:lnTo>
                  <a:pt x="256032" y="330708"/>
                </a:lnTo>
                <a:lnTo>
                  <a:pt x="256032" y="342900"/>
                </a:lnTo>
                <a:lnTo>
                  <a:pt x="268160" y="342900"/>
                </a:lnTo>
                <a:lnTo>
                  <a:pt x="268160" y="355092"/>
                </a:lnTo>
                <a:lnTo>
                  <a:pt x="280479" y="355092"/>
                </a:lnTo>
                <a:lnTo>
                  <a:pt x="280479" y="342900"/>
                </a:lnTo>
                <a:lnTo>
                  <a:pt x="292608" y="342900"/>
                </a:lnTo>
                <a:lnTo>
                  <a:pt x="292608" y="330708"/>
                </a:lnTo>
                <a:close/>
              </a:path>
              <a:path w="396240" h="396239">
                <a:moveTo>
                  <a:pt x="396240" y="0"/>
                </a:moveTo>
                <a:lnTo>
                  <a:pt x="380834" y="0"/>
                </a:lnTo>
                <a:lnTo>
                  <a:pt x="380834" y="380746"/>
                </a:lnTo>
                <a:lnTo>
                  <a:pt x="340766" y="380746"/>
                </a:lnTo>
                <a:lnTo>
                  <a:pt x="340639" y="327533"/>
                </a:lnTo>
                <a:lnTo>
                  <a:pt x="337781" y="309486"/>
                </a:lnTo>
                <a:lnTo>
                  <a:pt x="329933" y="297434"/>
                </a:lnTo>
                <a:lnTo>
                  <a:pt x="325310" y="293789"/>
                </a:lnTo>
                <a:lnTo>
                  <a:pt x="325310" y="327533"/>
                </a:lnTo>
                <a:lnTo>
                  <a:pt x="325297" y="380746"/>
                </a:lnTo>
                <a:lnTo>
                  <a:pt x="204914" y="380746"/>
                </a:lnTo>
                <a:lnTo>
                  <a:pt x="210908" y="344678"/>
                </a:lnTo>
                <a:lnTo>
                  <a:pt x="215925" y="314579"/>
                </a:lnTo>
                <a:lnTo>
                  <a:pt x="212686" y="307848"/>
                </a:lnTo>
                <a:lnTo>
                  <a:pt x="210197" y="302641"/>
                </a:lnTo>
                <a:lnTo>
                  <a:pt x="233895" y="318897"/>
                </a:lnTo>
                <a:lnTo>
                  <a:pt x="245859" y="313690"/>
                </a:lnTo>
                <a:lnTo>
                  <a:pt x="247446" y="302641"/>
                </a:lnTo>
                <a:lnTo>
                  <a:pt x="247967" y="299085"/>
                </a:lnTo>
                <a:lnTo>
                  <a:pt x="251587" y="274066"/>
                </a:lnTo>
                <a:lnTo>
                  <a:pt x="311988" y="303403"/>
                </a:lnTo>
                <a:lnTo>
                  <a:pt x="325310" y="327533"/>
                </a:lnTo>
                <a:lnTo>
                  <a:pt x="325310" y="293789"/>
                </a:lnTo>
                <a:lnTo>
                  <a:pt x="321792" y="291007"/>
                </a:lnTo>
                <a:lnTo>
                  <a:pt x="317931" y="289052"/>
                </a:lnTo>
                <a:lnTo>
                  <a:pt x="287159" y="274066"/>
                </a:lnTo>
                <a:lnTo>
                  <a:pt x="266827" y="264160"/>
                </a:lnTo>
                <a:lnTo>
                  <a:pt x="236918" y="249593"/>
                </a:lnTo>
                <a:lnTo>
                  <a:pt x="236918" y="266954"/>
                </a:lnTo>
                <a:lnTo>
                  <a:pt x="232321" y="299085"/>
                </a:lnTo>
                <a:lnTo>
                  <a:pt x="232130" y="298958"/>
                </a:lnTo>
                <a:lnTo>
                  <a:pt x="215811" y="287655"/>
                </a:lnTo>
                <a:lnTo>
                  <a:pt x="216484" y="286639"/>
                </a:lnTo>
                <a:lnTo>
                  <a:pt x="231419" y="264160"/>
                </a:lnTo>
                <a:lnTo>
                  <a:pt x="236918" y="266954"/>
                </a:lnTo>
                <a:lnTo>
                  <a:pt x="236918" y="249593"/>
                </a:lnTo>
                <a:lnTo>
                  <a:pt x="235546" y="248920"/>
                </a:lnTo>
                <a:lnTo>
                  <a:pt x="235546" y="234442"/>
                </a:lnTo>
                <a:lnTo>
                  <a:pt x="235546" y="226695"/>
                </a:lnTo>
                <a:lnTo>
                  <a:pt x="235546" y="220091"/>
                </a:lnTo>
                <a:lnTo>
                  <a:pt x="236867" y="218440"/>
                </a:lnTo>
                <a:lnTo>
                  <a:pt x="237934" y="217043"/>
                </a:lnTo>
                <a:lnTo>
                  <a:pt x="249834" y="200469"/>
                </a:lnTo>
                <a:lnTo>
                  <a:pt x="258064" y="183045"/>
                </a:lnTo>
                <a:lnTo>
                  <a:pt x="262991" y="164426"/>
                </a:lnTo>
                <a:lnTo>
                  <a:pt x="264464" y="145034"/>
                </a:lnTo>
                <a:lnTo>
                  <a:pt x="264464" y="141097"/>
                </a:lnTo>
                <a:lnTo>
                  <a:pt x="264109" y="136906"/>
                </a:lnTo>
                <a:lnTo>
                  <a:pt x="264109" y="135382"/>
                </a:lnTo>
                <a:lnTo>
                  <a:pt x="255930" y="110223"/>
                </a:lnTo>
                <a:lnTo>
                  <a:pt x="248920" y="102031"/>
                </a:lnTo>
                <a:lnTo>
                  <a:pt x="248920" y="145034"/>
                </a:lnTo>
                <a:lnTo>
                  <a:pt x="247904" y="160820"/>
                </a:lnTo>
                <a:lnTo>
                  <a:pt x="243916" y="176644"/>
                </a:lnTo>
                <a:lnTo>
                  <a:pt x="237147" y="191503"/>
                </a:lnTo>
                <a:lnTo>
                  <a:pt x="227723" y="204978"/>
                </a:lnTo>
                <a:lnTo>
                  <a:pt x="226936" y="205740"/>
                </a:lnTo>
                <a:lnTo>
                  <a:pt x="225856" y="207137"/>
                </a:lnTo>
                <a:lnTo>
                  <a:pt x="223812" y="210019"/>
                </a:lnTo>
                <a:lnTo>
                  <a:pt x="220129" y="214007"/>
                </a:lnTo>
                <a:lnTo>
                  <a:pt x="220129" y="234442"/>
                </a:lnTo>
                <a:lnTo>
                  <a:pt x="220129" y="253111"/>
                </a:lnTo>
                <a:lnTo>
                  <a:pt x="202692" y="279323"/>
                </a:lnTo>
                <a:lnTo>
                  <a:pt x="202692" y="317246"/>
                </a:lnTo>
                <a:lnTo>
                  <a:pt x="198120" y="344678"/>
                </a:lnTo>
                <a:lnTo>
                  <a:pt x="193548" y="317246"/>
                </a:lnTo>
                <a:lnTo>
                  <a:pt x="198120" y="307848"/>
                </a:lnTo>
                <a:lnTo>
                  <a:pt x="202692" y="317246"/>
                </a:lnTo>
                <a:lnTo>
                  <a:pt x="202692" y="279323"/>
                </a:lnTo>
                <a:lnTo>
                  <a:pt x="197815" y="286639"/>
                </a:lnTo>
                <a:lnTo>
                  <a:pt x="191274" y="276834"/>
                </a:lnTo>
                <a:lnTo>
                  <a:pt x="191274" y="380873"/>
                </a:lnTo>
                <a:lnTo>
                  <a:pt x="70942" y="380873"/>
                </a:lnTo>
                <a:lnTo>
                  <a:pt x="70942" y="380746"/>
                </a:lnTo>
                <a:lnTo>
                  <a:pt x="70942" y="327533"/>
                </a:lnTo>
                <a:lnTo>
                  <a:pt x="72517" y="316153"/>
                </a:lnTo>
                <a:lnTo>
                  <a:pt x="76923" y="308762"/>
                </a:lnTo>
                <a:lnTo>
                  <a:pt x="81876" y="304622"/>
                </a:lnTo>
                <a:lnTo>
                  <a:pt x="139103" y="276606"/>
                </a:lnTo>
                <a:lnTo>
                  <a:pt x="144602" y="273812"/>
                </a:lnTo>
                <a:lnTo>
                  <a:pt x="150380" y="313690"/>
                </a:lnTo>
                <a:lnTo>
                  <a:pt x="162344" y="318897"/>
                </a:lnTo>
                <a:lnTo>
                  <a:pt x="186042" y="302641"/>
                </a:lnTo>
                <a:lnTo>
                  <a:pt x="180263" y="314706"/>
                </a:lnTo>
                <a:lnTo>
                  <a:pt x="191274" y="380873"/>
                </a:lnTo>
                <a:lnTo>
                  <a:pt x="191274" y="276834"/>
                </a:lnTo>
                <a:lnTo>
                  <a:pt x="182994" y="264414"/>
                </a:lnTo>
                <a:lnTo>
                  <a:pt x="179959" y="259854"/>
                </a:lnTo>
                <a:lnTo>
                  <a:pt x="179959" y="287909"/>
                </a:lnTo>
                <a:lnTo>
                  <a:pt x="163918" y="298958"/>
                </a:lnTo>
                <a:lnTo>
                  <a:pt x="160261" y="273812"/>
                </a:lnTo>
                <a:lnTo>
                  <a:pt x="159270" y="266954"/>
                </a:lnTo>
                <a:lnTo>
                  <a:pt x="164274" y="264414"/>
                </a:lnTo>
                <a:lnTo>
                  <a:pt x="179959" y="287909"/>
                </a:lnTo>
                <a:lnTo>
                  <a:pt x="179959" y="259854"/>
                </a:lnTo>
                <a:lnTo>
                  <a:pt x="175475" y="253111"/>
                </a:lnTo>
                <a:lnTo>
                  <a:pt x="175475" y="234442"/>
                </a:lnTo>
                <a:lnTo>
                  <a:pt x="182092" y="238887"/>
                </a:lnTo>
                <a:lnTo>
                  <a:pt x="189776" y="241681"/>
                </a:lnTo>
                <a:lnTo>
                  <a:pt x="197764" y="242443"/>
                </a:lnTo>
                <a:lnTo>
                  <a:pt x="205778" y="241681"/>
                </a:lnTo>
                <a:lnTo>
                  <a:pt x="213487" y="238887"/>
                </a:lnTo>
                <a:lnTo>
                  <a:pt x="220129" y="234442"/>
                </a:lnTo>
                <a:lnTo>
                  <a:pt x="220129" y="214007"/>
                </a:lnTo>
                <a:lnTo>
                  <a:pt x="218020" y="216281"/>
                </a:lnTo>
                <a:lnTo>
                  <a:pt x="209194" y="222821"/>
                </a:lnTo>
                <a:lnTo>
                  <a:pt x="197764" y="226695"/>
                </a:lnTo>
                <a:lnTo>
                  <a:pt x="186347" y="222821"/>
                </a:lnTo>
                <a:lnTo>
                  <a:pt x="177507" y="216255"/>
                </a:lnTo>
                <a:lnTo>
                  <a:pt x="171780" y="210019"/>
                </a:lnTo>
                <a:lnTo>
                  <a:pt x="169697" y="207137"/>
                </a:lnTo>
                <a:lnTo>
                  <a:pt x="167855" y="204978"/>
                </a:lnTo>
                <a:lnTo>
                  <a:pt x="147612" y="160820"/>
                </a:lnTo>
                <a:lnTo>
                  <a:pt x="146558" y="143891"/>
                </a:lnTo>
                <a:lnTo>
                  <a:pt x="150571" y="123952"/>
                </a:lnTo>
                <a:lnTo>
                  <a:pt x="161544" y="107683"/>
                </a:lnTo>
                <a:lnTo>
                  <a:pt x="177825" y="96735"/>
                </a:lnTo>
                <a:lnTo>
                  <a:pt x="197764" y="92710"/>
                </a:lnTo>
                <a:lnTo>
                  <a:pt x="217690" y="96735"/>
                </a:lnTo>
                <a:lnTo>
                  <a:pt x="233972" y="107683"/>
                </a:lnTo>
                <a:lnTo>
                  <a:pt x="244944" y="123952"/>
                </a:lnTo>
                <a:lnTo>
                  <a:pt x="248805" y="143129"/>
                </a:lnTo>
                <a:lnTo>
                  <a:pt x="248920" y="145034"/>
                </a:lnTo>
                <a:lnTo>
                  <a:pt x="248920" y="102031"/>
                </a:lnTo>
                <a:lnTo>
                  <a:pt x="240957" y="92710"/>
                </a:lnTo>
                <a:lnTo>
                  <a:pt x="239356" y="90843"/>
                </a:lnTo>
                <a:lnTo>
                  <a:pt x="216725" y="79133"/>
                </a:lnTo>
                <a:lnTo>
                  <a:pt x="190423" y="76962"/>
                </a:lnTo>
                <a:lnTo>
                  <a:pt x="168859" y="83273"/>
                </a:lnTo>
                <a:lnTo>
                  <a:pt x="151053" y="95986"/>
                </a:lnTo>
                <a:lnTo>
                  <a:pt x="138328" y="113792"/>
                </a:lnTo>
                <a:lnTo>
                  <a:pt x="132016" y="135382"/>
                </a:lnTo>
                <a:lnTo>
                  <a:pt x="131533" y="135382"/>
                </a:lnTo>
                <a:lnTo>
                  <a:pt x="131533" y="136906"/>
                </a:lnTo>
                <a:lnTo>
                  <a:pt x="131356" y="138938"/>
                </a:lnTo>
                <a:lnTo>
                  <a:pt x="131229" y="141097"/>
                </a:lnTo>
                <a:lnTo>
                  <a:pt x="137566" y="183045"/>
                </a:lnTo>
                <a:lnTo>
                  <a:pt x="157175" y="216281"/>
                </a:lnTo>
                <a:lnTo>
                  <a:pt x="157695" y="217043"/>
                </a:lnTo>
                <a:lnTo>
                  <a:pt x="158775" y="218440"/>
                </a:lnTo>
                <a:lnTo>
                  <a:pt x="160096" y="220091"/>
                </a:lnTo>
                <a:lnTo>
                  <a:pt x="160096" y="249301"/>
                </a:lnTo>
                <a:lnTo>
                  <a:pt x="74777" y="290893"/>
                </a:lnTo>
                <a:lnTo>
                  <a:pt x="55524" y="327533"/>
                </a:lnTo>
                <a:lnTo>
                  <a:pt x="55473" y="380746"/>
                </a:lnTo>
                <a:lnTo>
                  <a:pt x="15468" y="380746"/>
                </a:lnTo>
                <a:lnTo>
                  <a:pt x="15468" y="15494"/>
                </a:lnTo>
                <a:lnTo>
                  <a:pt x="380771" y="15494"/>
                </a:lnTo>
                <a:lnTo>
                  <a:pt x="380834" y="380746"/>
                </a:lnTo>
                <a:lnTo>
                  <a:pt x="380834" y="0"/>
                </a:lnTo>
                <a:lnTo>
                  <a:pt x="0" y="0"/>
                </a:lnTo>
                <a:lnTo>
                  <a:pt x="0" y="396240"/>
                </a:lnTo>
                <a:lnTo>
                  <a:pt x="396240" y="396240"/>
                </a:lnTo>
                <a:lnTo>
                  <a:pt x="396240" y="380873"/>
                </a:lnTo>
                <a:lnTo>
                  <a:pt x="396240" y="380746"/>
                </a:lnTo>
                <a:lnTo>
                  <a:pt x="396240" y="15494"/>
                </a:lnTo>
                <a:lnTo>
                  <a:pt x="39624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9748" y="1089659"/>
            <a:ext cx="396240" cy="396240"/>
          </a:xfrm>
          <a:custGeom>
            <a:avLst/>
            <a:gdLst/>
            <a:ahLst/>
            <a:cxnLst/>
            <a:rect l="l" t="t" r="r" b="b"/>
            <a:pathLst>
              <a:path w="396240" h="396240">
                <a:moveTo>
                  <a:pt x="339852" y="175260"/>
                </a:moveTo>
                <a:lnTo>
                  <a:pt x="322872" y="175260"/>
                </a:lnTo>
                <a:lnTo>
                  <a:pt x="322872" y="188595"/>
                </a:lnTo>
                <a:lnTo>
                  <a:pt x="322872" y="205613"/>
                </a:lnTo>
                <a:lnTo>
                  <a:pt x="322872" y="292735"/>
                </a:lnTo>
                <a:lnTo>
                  <a:pt x="191795" y="292735"/>
                </a:lnTo>
                <a:lnTo>
                  <a:pt x="191757" y="266192"/>
                </a:lnTo>
                <a:lnTo>
                  <a:pt x="191731" y="249301"/>
                </a:lnTo>
                <a:lnTo>
                  <a:pt x="191706" y="229235"/>
                </a:lnTo>
                <a:lnTo>
                  <a:pt x="191681" y="212217"/>
                </a:lnTo>
                <a:lnTo>
                  <a:pt x="191681" y="205613"/>
                </a:lnTo>
                <a:lnTo>
                  <a:pt x="322872" y="205613"/>
                </a:lnTo>
                <a:lnTo>
                  <a:pt x="322872" y="188595"/>
                </a:lnTo>
                <a:lnTo>
                  <a:pt x="174853" y="188595"/>
                </a:lnTo>
                <a:lnTo>
                  <a:pt x="174853" y="212217"/>
                </a:lnTo>
                <a:lnTo>
                  <a:pt x="174853" y="229235"/>
                </a:lnTo>
                <a:lnTo>
                  <a:pt x="174853" y="249301"/>
                </a:lnTo>
                <a:lnTo>
                  <a:pt x="107302" y="249301"/>
                </a:lnTo>
                <a:lnTo>
                  <a:pt x="107302" y="229235"/>
                </a:lnTo>
                <a:lnTo>
                  <a:pt x="174853" y="229235"/>
                </a:lnTo>
                <a:lnTo>
                  <a:pt x="174853" y="212217"/>
                </a:lnTo>
                <a:lnTo>
                  <a:pt x="167589" y="212217"/>
                </a:lnTo>
                <a:lnTo>
                  <a:pt x="167589" y="210947"/>
                </a:lnTo>
                <a:lnTo>
                  <a:pt x="165950" y="196291"/>
                </a:lnTo>
                <a:lnTo>
                  <a:pt x="161175" y="182537"/>
                </a:lnTo>
                <a:lnTo>
                  <a:pt x="153517" y="170167"/>
                </a:lnTo>
                <a:lnTo>
                  <a:pt x="150672" y="167271"/>
                </a:lnTo>
                <a:lnTo>
                  <a:pt x="150672" y="210947"/>
                </a:lnTo>
                <a:lnTo>
                  <a:pt x="150672" y="212217"/>
                </a:lnTo>
                <a:lnTo>
                  <a:pt x="107302" y="212217"/>
                </a:lnTo>
                <a:lnTo>
                  <a:pt x="107302" y="162179"/>
                </a:lnTo>
                <a:lnTo>
                  <a:pt x="124510" y="167538"/>
                </a:lnTo>
                <a:lnTo>
                  <a:pt x="138252" y="178333"/>
                </a:lnTo>
                <a:lnTo>
                  <a:pt x="147358" y="193243"/>
                </a:lnTo>
                <a:lnTo>
                  <a:pt x="150672" y="210947"/>
                </a:lnTo>
                <a:lnTo>
                  <a:pt x="150672" y="167271"/>
                </a:lnTo>
                <a:lnTo>
                  <a:pt x="145681" y="162179"/>
                </a:lnTo>
                <a:lnTo>
                  <a:pt x="143192" y="159639"/>
                </a:lnTo>
                <a:lnTo>
                  <a:pt x="143192" y="149606"/>
                </a:lnTo>
                <a:lnTo>
                  <a:pt x="143192" y="91567"/>
                </a:lnTo>
                <a:lnTo>
                  <a:pt x="187134" y="91567"/>
                </a:lnTo>
                <a:lnTo>
                  <a:pt x="187134" y="102235"/>
                </a:lnTo>
                <a:lnTo>
                  <a:pt x="174625" y="102235"/>
                </a:lnTo>
                <a:lnTo>
                  <a:pt x="174625" y="154305"/>
                </a:lnTo>
                <a:lnTo>
                  <a:pt x="196596" y="154305"/>
                </a:lnTo>
                <a:lnTo>
                  <a:pt x="196596" y="155448"/>
                </a:lnTo>
                <a:lnTo>
                  <a:pt x="205740" y="155448"/>
                </a:lnTo>
                <a:lnTo>
                  <a:pt x="213360" y="155448"/>
                </a:lnTo>
                <a:lnTo>
                  <a:pt x="213360" y="154305"/>
                </a:lnTo>
                <a:lnTo>
                  <a:pt x="216636" y="154305"/>
                </a:lnTo>
                <a:lnTo>
                  <a:pt x="216636" y="137414"/>
                </a:lnTo>
                <a:lnTo>
                  <a:pt x="216636" y="119253"/>
                </a:lnTo>
                <a:lnTo>
                  <a:pt x="216636" y="102235"/>
                </a:lnTo>
                <a:lnTo>
                  <a:pt x="204139" y="102235"/>
                </a:lnTo>
                <a:lnTo>
                  <a:pt x="204139" y="91567"/>
                </a:lnTo>
                <a:lnTo>
                  <a:pt x="204139" y="74676"/>
                </a:lnTo>
                <a:lnTo>
                  <a:pt x="199555" y="74676"/>
                </a:lnTo>
                <a:lnTo>
                  <a:pt x="199555" y="119253"/>
                </a:lnTo>
                <a:lnTo>
                  <a:pt x="199555" y="137414"/>
                </a:lnTo>
                <a:lnTo>
                  <a:pt x="191604" y="137414"/>
                </a:lnTo>
                <a:lnTo>
                  <a:pt x="191490" y="119253"/>
                </a:lnTo>
                <a:lnTo>
                  <a:pt x="199555" y="119253"/>
                </a:lnTo>
                <a:lnTo>
                  <a:pt x="199555" y="74676"/>
                </a:lnTo>
                <a:lnTo>
                  <a:pt x="126212" y="74676"/>
                </a:lnTo>
                <a:lnTo>
                  <a:pt x="126212" y="149606"/>
                </a:lnTo>
                <a:lnTo>
                  <a:pt x="120167" y="147193"/>
                </a:lnTo>
                <a:lnTo>
                  <a:pt x="113792" y="145669"/>
                </a:lnTo>
                <a:lnTo>
                  <a:pt x="109893" y="145288"/>
                </a:lnTo>
                <a:lnTo>
                  <a:pt x="107302" y="145034"/>
                </a:lnTo>
                <a:lnTo>
                  <a:pt x="107302" y="128270"/>
                </a:lnTo>
                <a:lnTo>
                  <a:pt x="90436" y="128270"/>
                </a:lnTo>
                <a:lnTo>
                  <a:pt x="90436" y="145288"/>
                </a:lnTo>
                <a:lnTo>
                  <a:pt x="90335" y="319913"/>
                </a:lnTo>
                <a:lnTo>
                  <a:pt x="72059" y="319913"/>
                </a:lnTo>
                <a:lnTo>
                  <a:pt x="72059" y="145288"/>
                </a:lnTo>
                <a:lnTo>
                  <a:pt x="90436" y="145288"/>
                </a:lnTo>
                <a:lnTo>
                  <a:pt x="90436" y="128270"/>
                </a:lnTo>
                <a:lnTo>
                  <a:pt x="54864" y="128270"/>
                </a:lnTo>
                <a:lnTo>
                  <a:pt x="54864" y="336804"/>
                </a:lnTo>
                <a:lnTo>
                  <a:pt x="107302" y="336804"/>
                </a:lnTo>
                <a:lnTo>
                  <a:pt x="107302" y="319913"/>
                </a:lnTo>
                <a:lnTo>
                  <a:pt x="107302" y="266192"/>
                </a:lnTo>
                <a:lnTo>
                  <a:pt x="174853" y="266192"/>
                </a:lnTo>
                <a:lnTo>
                  <a:pt x="174853" y="309753"/>
                </a:lnTo>
                <a:lnTo>
                  <a:pt x="322872" y="309753"/>
                </a:lnTo>
                <a:lnTo>
                  <a:pt x="322872" y="336804"/>
                </a:lnTo>
                <a:lnTo>
                  <a:pt x="339852" y="336804"/>
                </a:lnTo>
                <a:lnTo>
                  <a:pt x="339852" y="292735"/>
                </a:lnTo>
                <a:lnTo>
                  <a:pt x="339852" y="205613"/>
                </a:lnTo>
                <a:lnTo>
                  <a:pt x="339852" y="175260"/>
                </a:lnTo>
                <a:close/>
              </a:path>
              <a:path w="396240" h="396240">
                <a:moveTo>
                  <a:pt x="396240" y="16891"/>
                </a:moveTo>
                <a:lnTo>
                  <a:pt x="379310" y="16891"/>
                </a:lnTo>
                <a:lnTo>
                  <a:pt x="379310" y="379349"/>
                </a:lnTo>
                <a:lnTo>
                  <a:pt x="396240" y="379349"/>
                </a:lnTo>
                <a:lnTo>
                  <a:pt x="396240" y="16891"/>
                </a:lnTo>
                <a:close/>
              </a:path>
              <a:path w="396240" h="396240">
                <a:moveTo>
                  <a:pt x="396240" y="0"/>
                </a:moveTo>
                <a:lnTo>
                  <a:pt x="0" y="0"/>
                </a:lnTo>
                <a:lnTo>
                  <a:pt x="0" y="16510"/>
                </a:lnTo>
                <a:lnTo>
                  <a:pt x="0" y="379730"/>
                </a:lnTo>
                <a:lnTo>
                  <a:pt x="0" y="396240"/>
                </a:lnTo>
                <a:lnTo>
                  <a:pt x="396240" y="396240"/>
                </a:lnTo>
                <a:lnTo>
                  <a:pt x="396240" y="379730"/>
                </a:lnTo>
                <a:lnTo>
                  <a:pt x="16929" y="379730"/>
                </a:lnTo>
                <a:lnTo>
                  <a:pt x="16929" y="16510"/>
                </a:lnTo>
                <a:lnTo>
                  <a:pt x="396240" y="16510"/>
                </a:lnTo>
                <a:lnTo>
                  <a:pt x="39624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579352" y="6460156"/>
            <a:ext cx="2165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z="1000" spc="-5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fld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60932" y="2310510"/>
          <a:ext cx="9693910" cy="3155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1895"/>
                <a:gridCol w="4672330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ΚΑΤΗΓΟΡΙΕΣ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ΧΕΙΡΟΥΡΓΙΚΩΝ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ΕΠΕΜΒΑΣΕΩΝ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162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ΣΥΝΟΛΙΚΟ</a:t>
                      </a:r>
                      <a:r>
                        <a:rPr dirty="0" sz="14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ΠΟΣΟ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ΠΟΥ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ΘΑ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ΚΑΤΑΒΑΛΕΙ</a:t>
                      </a:r>
                      <a:r>
                        <a:rPr dirty="0" sz="1400" spc="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</a:t>
                      </a:r>
                      <a:r>
                        <a:rPr dirty="0" sz="14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ΑΣΘΕΝΗΣ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35">
                          <a:latin typeface="Microsoft Sans Serif"/>
                          <a:cs typeface="Microsoft Sans Serif"/>
                        </a:rPr>
                        <a:t>ΠΟΛΥ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ΜΙΚΡΗ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300</a:t>
                      </a:r>
                      <a:r>
                        <a:rPr dirty="0" sz="1400" spc="-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ΜΙΚΡΗ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500</a:t>
                      </a:r>
                      <a:r>
                        <a:rPr dirty="0" sz="1400" spc="-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ΜΕΣΑΙΑ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900</a:t>
                      </a:r>
                      <a:r>
                        <a:rPr dirty="0" sz="1400" spc="-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ΜΕΓΑΛΗ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025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1.200</a:t>
                      </a:r>
                      <a:r>
                        <a:rPr dirty="0" sz="1400" spc="-5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ΒΑΡΕΙΑ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1.600</a:t>
                      </a:r>
                      <a:r>
                        <a:rPr dirty="0" sz="1400" spc="-5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Ε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Ξ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ΑΙΡΕ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Τ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ΙΚΑ</a:t>
                      </a:r>
                      <a:r>
                        <a:rPr dirty="0" sz="1400" spc="-8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ΒΑ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Ρ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ΕΙΑ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0255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2.000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117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85458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Κατηγοριοποίηση </a:t>
            </a:r>
            <a:r>
              <a:rPr dirty="0" spc="-5"/>
              <a:t>επεμβάσεων</a:t>
            </a:r>
            <a:r>
              <a:rPr dirty="0" spc="-30"/>
              <a:t> </a:t>
            </a:r>
            <a:r>
              <a:rPr dirty="0"/>
              <a:t>στα</a:t>
            </a:r>
            <a:r>
              <a:rPr dirty="0" spc="-25"/>
              <a:t> </a:t>
            </a:r>
            <a:r>
              <a:rPr dirty="0"/>
              <a:t>Απογευματινά</a:t>
            </a:r>
            <a:r>
              <a:rPr dirty="0" spc="-5"/>
              <a:t> Χειρουργεία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850391" y="1313688"/>
            <a:ext cx="10491470" cy="661670"/>
            <a:chOff x="850391" y="1313688"/>
            <a:chExt cx="10491470" cy="661670"/>
          </a:xfrm>
        </p:grpSpPr>
        <p:sp>
          <p:nvSpPr>
            <p:cNvPr id="5" name="object 5"/>
            <p:cNvSpPr/>
            <p:nvPr/>
          </p:nvSpPr>
          <p:spPr>
            <a:xfrm>
              <a:off x="978407" y="1313688"/>
              <a:ext cx="10363200" cy="661670"/>
            </a:xfrm>
            <a:custGeom>
              <a:avLst/>
              <a:gdLst/>
              <a:ahLst/>
              <a:cxnLst/>
              <a:rect l="l" t="t" r="r" b="b"/>
              <a:pathLst>
                <a:path w="10363200" h="661669">
                  <a:moveTo>
                    <a:pt x="10252964" y="0"/>
                  </a:moveTo>
                  <a:lnTo>
                    <a:pt x="110235" y="0"/>
                  </a:lnTo>
                  <a:lnTo>
                    <a:pt x="67326" y="8669"/>
                  </a:lnTo>
                  <a:lnTo>
                    <a:pt x="32286" y="32305"/>
                  </a:lnTo>
                  <a:lnTo>
                    <a:pt x="8662" y="67347"/>
                  </a:lnTo>
                  <a:lnTo>
                    <a:pt x="0" y="110236"/>
                  </a:lnTo>
                  <a:lnTo>
                    <a:pt x="0" y="551179"/>
                  </a:lnTo>
                  <a:lnTo>
                    <a:pt x="8662" y="594068"/>
                  </a:lnTo>
                  <a:lnTo>
                    <a:pt x="32286" y="629110"/>
                  </a:lnTo>
                  <a:lnTo>
                    <a:pt x="67326" y="652746"/>
                  </a:lnTo>
                  <a:lnTo>
                    <a:pt x="110235" y="661415"/>
                  </a:lnTo>
                  <a:lnTo>
                    <a:pt x="10252964" y="661415"/>
                  </a:lnTo>
                  <a:lnTo>
                    <a:pt x="10295852" y="652746"/>
                  </a:lnTo>
                  <a:lnTo>
                    <a:pt x="10330894" y="629110"/>
                  </a:lnTo>
                  <a:lnTo>
                    <a:pt x="10354530" y="594068"/>
                  </a:lnTo>
                  <a:lnTo>
                    <a:pt x="10363200" y="551179"/>
                  </a:lnTo>
                  <a:lnTo>
                    <a:pt x="10363200" y="110236"/>
                  </a:lnTo>
                  <a:lnTo>
                    <a:pt x="10354530" y="67347"/>
                  </a:lnTo>
                  <a:lnTo>
                    <a:pt x="10330894" y="32305"/>
                  </a:lnTo>
                  <a:lnTo>
                    <a:pt x="10295852" y="8669"/>
                  </a:lnTo>
                  <a:lnTo>
                    <a:pt x="102529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50391" y="1383792"/>
              <a:ext cx="256540" cy="530860"/>
            </a:xfrm>
            <a:custGeom>
              <a:avLst/>
              <a:gdLst/>
              <a:ahLst/>
              <a:cxnLst/>
              <a:rect l="l" t="t" r="r" b="b"/>
              <a:pathLst>
                <a:path w="256540" h="530860">
                  <a:moveTo>
                    <a:pt x="0" y="0"/>
                  </a:moveTo>
                  <a:lnTo>
                    <a:pt x="0" y="530352"/>
                  </a:lnTo>
                  <a:lnTo>
                    <a:pt x="256032" y="265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1446022" y="1270228"/>
            <a:ext cx="6605270" cy="64135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84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400" spc="-10">
                <a:solidFill>
                  <a:srgbClr val="2E5395"/>
                </a:solidFill>
                <a:latin typeface="Microsoft Sans Serif"/>
                <a:cs typeface="Microsoft Sans Serif"/>
              </a:rPr>
              <a:t>Κατηγοριοποίηση</a:t>
            </a:r>
            <a:r>
              <a:rPr dirty="0" sz="1400" spc="-2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20">
                <a:solidFill>
                  <a:srgbClr val="2E5395"/>
                </a:solidFill>
                <a:latin typeface="Microsoft Sans Serif"/>
                <a:cs typeface="Microsoft Sans Serif"/>
              </a:rPr>
              <a:t>των</a:t>
            </a:r>
            <a:r>
              <a:rPr dirty="0" sz="1400" spc="10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15">
                <a:solidFill>
                  <a:srgbClr val="2E5395"/>
                </a:solidFill>
                <a:latin typeface="Microsoft Sans Serif"/>
                <a:cs typeface="Microsoft Sans Serif"/>
              </a:rPr>
              <a:t>επεμβάσεων</a:t>
            </a:r>
            <a:r>
              <a:rPr dirty="0" sz="1400" spc="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20">
                <a:solidFill>
                  <a:srgbClr val="2E5395"/>
                </a:solidFill>
                <a:latin typeface="Microsoft Sans Serif"/>
                <a:cs typeface="Microsoft Sans Serif"/>
              </a:rPr>
              <a:t>σε</a:t>
            </a:r>
            <a:r>
              <a:rPr dirty="0" sz="1400" spc="2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6 </a:t>
            </a: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κατηγορίες</a:t>
            </a:r>
            <a:r>
              <a:rPr dirty="0" sz="1400" spc="-3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με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βάση</a:t>
            </a:r>
            <a:r>
              <a:rPr dirty="0" sz="1400" spc="1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ιατρικά</a:t>
            </a:r>
            <a:r>
              <a:rPr dirty="0" sz="1400" spc="-2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κριτήρια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745"/>
              </a:spcBef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dirty="0" sz="1400" spc="-15" b="1">
                <a:solidFill>
                  <a:srgbClr val="2E5395"/>
                </a:solidFill>
                <a:latin typeface="Arial"/>
                <a:cs typeface="Arial"/>
              </a:rPr>
              <a:t>Κοστολόγηση</a:t>
            </a:r>
            <a:r>
              <a:rPr dirty="0" sz="1400" spc="-3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2E5395"/>
                </a:solidFill>
                <a:latin typeface="Microsoft Sans Serif"/>
                <a:cs typeface="Microsoft Sans Serif"/>
              </a:rPr>
              <a:t>επεμβάσεων</a:t>
            </a:r>
            <a:r>
              <a:rPr dirty="0" sz="1400" spc="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σε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επίπεδο</a:t>
            </a:r>
            <a:r>
              <a:rPr dirty="0" sz="1400" spc="-5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κατηγορίας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79352" y="6460156"/>
            <a:ext cx="2165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z="1000" spc="-5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fld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60932" y="2310510"/>
          <a:ext cx="9716135" cy="3890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0160"/>
                <a:gridCol w="2381885"/>
                <a:gridCol w="2381885"/>
                <a:gridCol w="2381884"/>
              </a:tblGrid>
              <a:tr h="756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ΕΙ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Δ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ΟΣ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Π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</a:t>
                      </a:r>
                      <a:r>
                        <a:rPr dirty="0" sz="14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Μ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Β</a:t>
                      </a:r>
                      <a:r>
                        <a:rPr dirty="0" sz="14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Η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523240" marR="515620" indent="111125">
                        <a:lnSpc>
                          <a:spcPct val="107100"/>
                        </a:lnSpc>
                        <a:spcBef>
                          <a:spcPts val="175"/>
                        </a:spcBef>
                      </a:pPr>
                      <a:r>
                        <a:rPr dirty="0" sz="14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ΚΑΤΗΓΟΡΙΕΣ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ΧΕΙΡ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ΥΡ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Γ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ΩΝ 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ΕΠΕΜΒΑΣΕΩΝ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2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415290" marR="407034" indent="41719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ΚΟΣΤΟΣ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Π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ΟΓ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Υ</a:t>
                      </a:r>
                      <a:r>
                        <a:rPr dirty="0" sz="14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Μ</a:t>
                      </a:r>
                      <a:r>
                        <a:rPr dirty="0" sz="1400" spc="-1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Ι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Ν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ΩΝ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276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ΧΕΙΡΟΥΡΓΕΙΩΝ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ΙΔΙΩΤΙΚΟΣ</a:t>
                      </a:r>
                      <a:r>
                        <a:rPr dirty="0" sz="14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ΤΟΜΕΑΣ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624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ΚΑΤΑΡΡΑΚΤΗΣ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Πολύ</a:t>
                      </a:r>
                      <a:r>
                        <a:rPr dirty="0" sz="14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Μικρή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ή 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Μικρή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300€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500€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&gt;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800</a:t>
                      </a: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4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ΒΟΥΒΩΝΟΚΗΛΗ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Μικρή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500€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&gt;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1.800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4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ΧΟΛΟΚΥΣΤΕΚΤΟΜΗ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Μικρή</a:t>
                      </a: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ή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Μεγάλη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500€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1.200€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&gt;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2.500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4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ΑΡΘΡΟΠΛΑΣΤΙΚΗ</a:t>
                      </a:r>
                      <a:r>
                        <a:rPr dirty="0" sz="1400" spc="-35">
                          <a:latin typeface="Microsoft Sans Serif"/>
                          <a:cs typeface="Microsoft Sans Serif"/>
                        </a:rPr>
                        <a:t> ΓΟΝΑΤΟΥ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Μεγάλη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ή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15">
                          <a:latin typeface="Microsoft Sans Serif"/>
                          <a:cs typeface="Microsoft Sans Serif"/>
                        </a:rPr>
                        <a:t>Βαρεία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1.200€</a:t>
                      </a:r>
                      <a:r>
                        <a:rPr dirty="0" sz="1400" spc="-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1.600€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&gt;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3.500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41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ΑΡΘΡΟΠΛΑΣΤΙΚΗ</a:t>
                      </a: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ΙΣΧΙΟΥ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Μεγάλη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ή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15">
                          <a:latin typeface="Microsoft Sans Serif"/>
                          <a:cs typeface="Microsoft Sans Serif"/>
                        </a:rPr>
                        <a:t>Βαρεία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1.200€</a:t>
                      </a:r>
                      <a:r>
                        <a:rPr dirty="0" sz="1400" spc="-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1.600€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&gt;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3.500</a:t>
                      </a:r>
                      <a:r>
                        <a:rPr dirty="0" sz="14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55664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Σύγκριση</a:t>
            </a:r>
            <a:r>
              <a:rPr dirty="0" spc="-15"/>
              <a:t> </a:t>
            </a:r>
            <a:r>
              <a:rPr dirty="0" spc="-5"/>
              <a:t>Κόστους</a:t>
            </a:r>
            <a:r>
              <a:rPr dirty="0"/>
              <a:t> ανά</a:t>
            </a:r>
            <a:r>
              <a:rPr dirty="0" spc="-20"/>
              <a:t> </a:t>
            </a:r>
            <a:r>
              <a:rPr dirty="0" spc="-5"/>
              <a:t>Είδος</a:t>
            </a:r>
            <a:r>
              <a:rPr dirty="0" spc="-10"/>
              <a:t> </a:t>
            </a:r>
            <a:r>
              <a:rPr dirty="0" spc="-5"/>
              <a:t>Επέμβασης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850391" y="1313688"/>
            <a:ext cx="10491470" cy="661670"/>
            <a:chOff x="850391" y="1313688"/>
            <a:chExt cx="10491470" cy="661670"/>
          </a:xfrm>
        </p:grpSpPr>
        <p:sp>
          <p:nvSpPr>
            <p:cNvPr id="5" name="object 5"/>
            <p:cNvSpPr/>
            <p:nvPr/>
          </p:nvSpPr>
          <p:spPr>
            <a:xfrm>
              <a:off x="978407" y="1313688"/>
              <a:ext cx="10363200" cy="661670"/>
            </a:xfrm>
            <a:custGeom>
              <a:avLst/>
              <a:gdLst/>
              <a:ahLst/>
              <a:cxnLst/>
              <a:rect l="l" t="t" r="r" b="b"/>
              <a:pathLst>
                <a:path w="10363200" h="661669">
                  <a:moveTo>
                    <a:pt x="10252964" y="0"/>
                  </a:moveTo>
                  <a:lnTo>
                    <a:pt x="110235" y="0"/>
                  </a:lnTo>
                  <a:lnTo>
                    <a:pt x="67326" y="8669"/>
                  </a:lnTo>
                  <a:lnTo>
                    <a:pt x="32286" y="32305"/>
                  </a:lnTo>
                  <a:lnTo>
                    <a:pt x="8662" y="67347"/>
                  </a:lnTo>
                  <a:lnTo>
                    <a:pt x="0" y="110236"/>
                  </a:lnTo>
                  <a:lnTo>
                    <a:pt x="0" y="551179"/>
                  </a:lnTo>
                  <a:lnTo>
                    <a:pt x="8662" y="594068"/>
                  </a:lnTo>
                  <a:lnTo>
                    <a:pt x="32286" y="629110"/>
                  </a:lnTo>
                  <a:lnTo>
                    <a:pt x="67326" y="652746"/>
                  </a:lnTo>
                  <a:lnTo>
                    <a:pt x="110235" y="661415"/>
                  </a:lnTo>
                  <a:lnTo>
                    <a:pt x="10252964" y="661415"/>
                  </a:lnTo>
                  <a:lnTo>
                    <a:pt x="10295852" y="652746"/>
                  </a:lnTo>
                  <a:lnTo>
                    <a:pt x="10330894" y="629110"/>
                  </a:lnTo>
                  <a:lnTo>
                    <a:pt x="10354530" y="594068"/>
                  </a:lnTo>
                  <a:lnTo>
                    <a:pt x="10363200" y="551179"/>
                  </a:lnTo>
                  <a:lnTo>
                    <a:pt x="10363200" y="110236"/>
                  </a:lnTo>
                  <a:lnTo>
                    <a:pt x="10354530" y="67347"/>
                  </a:lnTo>
                  <a:lnTo>
                    <a:pt x="10330894" y="32305"/>
                  </a:lnTo>
                  <a:lnTo>
                    <a:pt x="10295852" y="8669"/>
                  </a:lnTo>
                  <a:lnTo>
                    <a:pt x="102529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50391" y="1383792"/>
              <a:ext cx="256540" cy="530860"/>
            </a:xfrm>
            <a:custGeom>
              <a:avLst/>
              <a:gdLst/>
              <a:ahLst/>
              <a:cxnLst/>
              <a:rect l="l" t="t" r="r" b="b"/>
              <a:pathLst>
                <a:path w="256540" h="530860">
                  <a:moveTo>
                    <a:pt x="0" y="0"/>
                  </a:moveTo>
                  <a:lnTo>
                    <a:pt x="0" y="530352"/>
                  </a:lnTo>
                  <a:lnTo>
                    <a:pt x="256032" y="265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1446022" y="1518031"/>
            <a:ext cx="5729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Microsoft Sans Serif"/>
              <a:buChar char="•"/>
              <a:tabLst>
                <a:tab pos="299085" algn="l"/>
                <a:tab pos="299720" algn="l"/>
              </a:tabLst>
            </a:pP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Σύγκριση</a:t>
            </a:r>
            <a:r>
              <a:rPr dirty="0" sz="1400" spc="-3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2E5395"/>
                </a:solidFill>
                <a:latin typeface="Arial"/>
                <a:cs typeface="Arial"/>
              </a:rPr>
              <a:t>κόστους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2E5395"/>
                </a:solidFill>
                <a:latin typeface="Microsoft Sans Serif"/>
                <a:cs typeface="Microsoft Sans Serif"/>
              </a:rPr>
              <a:t>απογευματινών</a:t>
            </a:r>
            <a:r>
              <a:rPr dirty="0" sz="1400" spc="10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5">
                <a:solidFill>
                  <a:srgbClr val="2E5395"/>
                </a:solidFill>
                <a:latin typeface="Microsoft Sans Serif"/>
                <a:cs typeface="Microsoft Sans Serif"/>
              </a:rPr>
              <a:t>χειρουργείων</a:t>
            </a:r>
            <a:r>
              <a:rPr dirty="0" sz="1400" spc="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με</a:t>
            </a:r>
            <a:r>
              <a:rPr dirty="0" sz="1400" spc="1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ιδιωτικό</a:t>
            </a:r>
            <a:r>
              <a:rPr dirty="0" sz="1400" spc="-4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τομέα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79352" y="6460156"/>
            <a:ext cx="2165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z="1000" spc="-5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fld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90955" y="3429000"/>
            <a:ext cx="10262870" cy="2237740"/>
            <a:chOff x="790955" y="3429000"/>
            <a:chExt cx="10262870" cy="2237740"/>
          </a:xfrm>
        </p:grpSpPr>
        <p:sp>
          <p:nvSpPr>
            <p:cNvPr id="3" name="object 3"/>
            <p:cNvSpPr/>
            <p:nvPr/>
          </p:nvSpPr>
          <p:spPr>
            <a:xfrm>
              <a:off x="790955" y="3429000"/>
              <a:ext cx="10262870" cy="2237740"/>
            </a:xfrm>
            <a:custGeom>
              <a:avLst/>
              <a:gdLst/>
              <a:ahLst/>
              <a:cxnLst/>
              <a:rect l="l" t="t" r="r" b="b"/>
              <a:pathLst>
                <a:path w="10262870" h="2237740">
                  <a:moveTo>
                    <a:pt x="9889744" y="0"/>
                  </a:moveTo>
                  <a:lnTo>
                    <a:pt x="372872" y="0"/>
                  </a:lnTo>
                  <a:lnTo>
                    <a:pt x="326099" y="2904"/>
                  </a:lnTo>
                  <a:lnTo>
                    <a:pt x="281061" y="11384"/>
                  </a:lnTo>
                  <a:lnTo>
                    <a:pt x="238106" y="25090"/>
                  </a:lnTo>
                  <a:lnTo>
                    <a:pt x="197583" y="43675"/>
                  </a:lnTo>
                  <a:lnTo>
                    <a:pt x="159842" y="66789"/>
                  </a:lnTo>
                  <a:lnTo>
                    <a:pt x="125233" y="94082"/>
                  </a:lnTo>
                  <a:lnTo>
                    <a:pt x="94104" y="125207"/>
                  </a:lnTo>
                  <a:lnTo>
                    <a:pt x="66806" y="159814"/>
                  </a:lnTo>
                  <a:lnTo>
                    <a:pt x="43687" y="197555"/>
                  </a:lnTo>
                  <a:lnTo>
                    <a:pt x="25098" y="238080"/>
                  </a:lnTo>
                  <a:lnTo>
                    <a:pt x="11387" y="281040"/>
                  </a:lnTo>
                  <a:lnTo>
                    <a:pt x="2905" y="326087"/>
                  </a:lnTo>
                  <a:lnTo>
                    <a:pt x="0" y="372872"/>
                  </a:lnTo>
                  <a:lnTo>
                    <a:pt x="0" y="1864360"/>
                  </a:lnTo>
                  <a:lnTo>
                    <a:pt x="2905" y="1911119"/>
                  </a:lnTo>
                  <a:lnTo>
                    <a:pt x="11387" y="1956149"/>
                  </a:lnTo>
                  <a:lnTo>
                    <a:pt x="25098" y="1999099"/>
                  </a:lnTo>
                  <a:lnTo>
                    <a:pt x="43687" y="2039620"/>
                  </a:lnTo>
                  <a:lnTo>
                    <a:pt x="66806" y="2077361"/>
                  </a:lnTo>
                  <a:lnTo>
                    <a:pt x="94104" y="2111973"/>
                  </a:lnTo>
                  <a:lnTo>
                    <a:pt x="125233" y="2143105"/>
                  </a:lnTo>
                  <a:lnTo>
                    <a:pt x="159842" y="2170408"/>
                  </a:lnTo>
                  <a:lnTo>
                    <a:pt x="197583" y="2193531"/>
                  </a:lnTo>
                  <a:lnTo>
                    <a:pt x="238106" y="2212125"/>
                  </a:lnTo>
                  <a:lnTo>
                    <a:pt x="281061" y="2225840"/>
                  </a:lnTo>
                  <a:lnTo>
                    <a:pt x="326099" y="2234325"/>
                  </a:lnTo>
                  <a:lnTo>
                    <a:pt x="372872" y="2237232"/>
                  </a:lnTo>
                  <a:lnTo>
                    <a:pt x="9889744" y="2237232"/>
                  </a:lnTo>
                  <a:lnTo>
                    <a:pt x="9936503" y="2234325"/>
                  </a:lnTo>
                  <a:lnTo>
                    <a:pt x="9981533" y="2225840"/>
                  </a:lnTo>
                  <a:lnTo>
                    <a:pt x="10024483" y="2212125"/>
                  </a:lnTo>
                  <a:lnTo>
                    <a:pt x="10065004" y="2193531"/>
                  </a:lnTo>
                  <a:lnTo>
                    <a:pt x="10102745" y="2170408"/>
                  </a:lnTo>
                  <a:lnTo>
                    <a:pt x="10137357" y="2143105"/>
                  </a:lnTo>
                  <a:lnTo>
                    <a:pt x="10168489" y="2111973"/>
                  </a:lnTo>
                  <a:lnTo>
                    <a:pt x="10195792" y="2077361"/>
                  </a:lnTo>
                  <a:lnTo>
                    <a:pt x="10218915" y="2039620"/>
                  </a:lnTo>
                  <a:lnTo>
                    <a:pt x="10237509" y="1999099"/>
                  </a:lnTo>
                  <a:lnTo>
                    <a:pt x="10251224" y="1956149"/>
                  </a:lnTo>
                  <a:lnTo>
                    <a:pt x="10259709" y="1911119"/>
                  </a:lnTo>
                  <a:lnTo>
                    <a:pt x="10262616" y="1864360"/>
                  </a:lnTo>
                  <a:lnTo>
                    <a:pt x="10262616" y="372872"/>
                  </a:lnTo>
                  <a:lnTo>
                    <a:pt x="10259709" y="326087"/>
                  </a:lnTo>
                  <a:lnTo>
                    <a:pt x="10251224" y="281040"/>
                  </a:lnTo>
                  <a:lnTo>
                    <a:pt x="10237509" y="238080"/>
                  </a:lnTo>
                  <a:lnTo>
                    <a:pt x="10218915" y="197555"/>
                  </a:lnTo>
                  <a:lnTo>
                    <a:pt x="10195792" y="159814"/>
                  </a:lnTo>
                  <a:lnTo>
                    <a:pt x="10168489" y="125207"/>
                  </a:lnTo>
                  <a:lnTo>
                    <a:pt x="10137357" y="94082"/>
                  </a:lnTo>
                  <a:lnTo>
                    <a:pt x="10102745" y="66789"/>
                  </a:lnTo>
                  <a:lnTo>
                    <a:pt x="10065004" y="43675"/>
                  </a:lnTo>
                  <a:lnTo>
                    <a:pt x="10024483" y="25090"/>
                  </a:lnTo>
                  <a:lnTo>
                    <a:pt x="9981533" y="11384"/>
                  </a:lnTo>
                  <a:lnTo>
                    <a:pt x="9936503" y="2904"/>
                  </a:lnTo>
                  <a:lnTo>
                    <a:pt x="988974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063751" y="3886200"/>
              <a:ext cx="455930" cy="457200"/>
            </a:xfrm>
            <a:custGeom>
              <a:avLst/>
              <a:gdLst/>
              <a:ahLst/>
              <a:cxnLst/>
              <a:rect l="l" t="t" r="r" b="b"/>
              <a:pathLst>
                <a:path w="455930" h="457200">
                  <a:moveTo>
                    <a:pt x="45567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455675" y="457200"/>
                  </a:lnTo>
                  <a:lnTo>
                    <a:pt x="455675" y="437388"/>
                  </a:lnTo>
                  <a:lnTo>
                    <a:pt x="18986" y="437388"/>
                  </a:lnTo>
                  <a:lnTo>
                    <a:pt x="18986" y="19812"/>
                  </a:lnTo>
                  <a:lnTo>
                    <a:pt x="455675" y="19812"/>
                  </a:lnTo>
                  <a:lnTo>
                    <a:pt x="455675" y="0"/>
                  </a:lnTo>
                  <a:close/>
                </a:path>
                <a:path w="455930" h="457200">
                  <a:moveTo>
                    <a:pt x="455675" y="19812"/>
                  </a:moveTo>
                  <a:lnTo>
                    <a:pt x="435863" y="19812"/>
                  </a:lnTo>
                  <a:lnTo>
                    <a:pt x="435863" y="437388"/>
                  </a:lnTo>
                  <a:lnTo>
                    <a:pt x="455675" y="437388"/>
                  </a:lnTo>
                  <a:lnTo>
                    <a:pt x="455675" y="19812"/>
                  </a:lnTo>
                  <a:close/>
                </a:path>
                <a:path w="455930" h="457200">
                  <a:moveTo>
                    <a:pt x="132118" y="384175"/>
                  </a:moveTo>
                  <a:lnTo>
                    <a:pt x="77533" y="384175"/>
                  </a:lnTo>
                  <a:lnTo>
                    <a:pt x="77533" y="402463"/>
                  </a:lnTo>
                  <a:lnTo>
                    <a:pt x="132118" y="402463"/>
                  </a:lnTo>
                  <a:lnTo>
                    <a:pt x="132118" y="384175"/>
                  </a:lnTo>
                  <a:close/>
                </a:path>
                <a:path w="455930" h="457200">
                  <a:moveTo>
                    <a:pt x="204901" y="384175"/>
                  </a:moveTo>
                  <a:lnTo>
                    <a:pt x="150304" y="384175"/>
                  </a:lnTo>
                  <a:lnTo>
                    <a:pt x="150304" y="402463"/>
                  </a:lnTo>
                  <a:lnTo>
                    <a:pt x="204901" y="402463"/>
                  </a:lnTo>
                  <a:lnTo>
                    <a:pt x="204901" y="384175"/>
                  </a:lnTo>
                  <a:close/>
                </a:path>
                <a:path w="455930" h="457200">
                  <a:moveTo>
                    <a:pt x="277622" y="384175"/>
                  </a:moveTo>
                  <a:lnTo>
                    <a:pt x="223138" y="384175"/>
                  </a:lnTo>
                  <a:lnTo>
                    <a:pt x="223138" y="402463"/>
                  </a:lnTo>
                  <a:lnTo>
                    <a:pt x="277622" y="402463"/>
                  </a:lnTo>
                  <a:lnTo>
                    <a:pt x="277622" y="384175"/>
                  </a:lnTo>
                  <a:close/>
                </a:path>
                <a:path w="455930" h="457200">
                  <a:moveTo>
                    <a:pt x="378967" y="44450"/>
                  </a:moveTo>
                  <a:lnTo>
                    <a:pt x="325881" y="83312"/>
                  </a:lnTo>
                  <a:lnTo>
                    <a:pt x="296014" y="114442"/>
                  </a:lnTo>
                  <a:lnTo>
                    <a:pt x="226597" y="188130"/>
                  </a:lnTo>
                  <a:lnTo>
                    <a:pt x="198564" y="218312"/>
                  </a:lnTo>
                  <a:lnTo>
                    <a:pt x="168606" y="253698"/>
                  </a:lnTo>
                  <a:lnTo>
                    <a:pt x="165530" y="264836"/>
                  </a:lnTo>
                  <a:lnTo>
                    <a:pt x="170091" y="275463"/>
                  </a:lnTo>
                  <a:lnTo>
                    <a:pt x="131819" y="315706"/>
                  </a:lnTo>
                  <a:lnTo>
                    <a:pt x="104340" y="345060"/>
                  </a:lnTo>
                  <a:lnTo>
                    <a:pt x="89395" y="361950"/>
                  </a:lnTo>
                  <a:lnTo>
                    <a:pt x="120853" y="359471"/>
                  </a:lnTo>
                  <a:lnTo>
                    <a:pt x="141111" y="345265"/>
                  </a:lnTo>
                  <a:lnTo>
                    <a:pt x="154694" y="326892"/>
                  </a:lnTo>
                  <a:lnTo>
                    <a:pt x="166128" y="311912"/>
                  </a:lnTo>
                  <a:lnTo>
                    <a:pt x="175497" y="305964"/>
                  </a:lnTo>
                  <a:lnTo>
                    <a:pt x="185312" y="302910"/>
                  </a:lnTo>
                  <a:lnTo>
                    <a:pt x="193049" y="301785"/>
                  </a:lnTo>
                  <a:lnTo>
                    <a:pt x="196189" y="301625"/>
                  </a:lnTo>
                  <a:lnTo>
                    <a:pt x="218405" y="301625"/>
                  </a:lnTo>
                  <a:lnTo>
                    <a:pt x="224345" y="297656"/>
                  </a:lnTo>
                  <a:lnTo>
                    <a:pt x="234481" y="288202"/>
                  </a:lnTo>
                  <a:lnTo>
                    <a:pt x="241497" y="280924"/>
                  </a:lnTo>
                  <a:lnTo>
                    <a:pt x="208025" y="280924"/>
                  </a:lnTo>
                  <a:lnTo>
                    <a:pt x="202526" y="276987"/>
                  </a:lnTo>
                  <a:lnTo>
                    <a:pt x="194614" y="269113"/>
                  </a:lnTo>
                  <a:lnTo>
                    <a:pt x="189864" y="263525"/>
                  </a:lnTo>
                  <a:lnTo>
                    <a:pt x="194265" y="257587"/>
                  </a:lnTo>
                  <a:lnTo>
                    <a:pt x="200744" y="249936"/>
                  </a:lnTo>
                  <a:lnTo>
                    <a:pt x="208101" y="241522"/>
                  </a:lnTo>
                  <a:lnTo>
                    <a:pt x="215137" y="233299"/>
                  </a:lnTo>
                  <a:lnTo>
                    <a:pt x="257910" y="188039"/>
                  </a:lnTo>
                  <a:lnTo>
                    <a:pt x="312596" y="130303"/>
                  </a:lnTo>
                  <a:lnTo>
                    <a:pt x="342519" y="99187"/>
                  </a:lnTo>
                  <a:lnTo>
                    <a:pt x="370897" y="72094"/>
                  </a:lnTo>
                  <a:lnTo>
                    <a:pt x="377316" y="67437"/>
                  </a:lnTo>
                  <a:lnTo>
                    <a:pt x="413766" y="67437"/>
                  </a:lnTo>
                  <a:lnTo>
                    <a:pt x="413766" y="66675"/>
                  </a:lnTo>
                  <a:lnTo>
                    <a:pt x="385548" y="45152"/>
                  </a:lnTo>
                  <a:lnTo>
                    <a:pt x="378967" y="44450"/>
                  </a:lnTo>
                  <a:close/>
                </a:path>
                <a:path w="455930" h="457200">
                  <a:moveTo>
                    <a:pt x="218405" y="301625"/>
                  </a:moveTo>
                  <a:lnTo>
                    <a:pt x="196189" y="301625"/>
                  </a:lnTo>
                  <a:lnTo>
                    <a:pt x="200151" y="304038"/>
                  </a:lnTo>
                  <a:lnTo>
                    <a:pt x="204101" y="305562"/>
                  </a:lnTo>
                  <a:lnTo>
                    <a:pt x="207263" y="305562"/>
                  </a:lnTo>
                  <a:lnTo>
                    <a:pt x="215542" y="303537"/>
                  </a:lnTo>
                  <a:lnTo>
                    <a:pt x="218405" y="301625"/>
                  </a:lnTo>
                  <a:close/>
                </a:path>
                <a:path w="455930" h="457200">
                  <a:moveTo>
                    <a:pt x="413766" y="67437"/>
                  </a:moveTo>
                  <a:lnTo>
                    <a:pt x="381253" y="67437"/>
                  </a:lnTo>
                  <a:lnTo>
                    <a:pt x="386079" y="69087"/>
                  </a:lnTo>
                  <a:lnTo>
                    <a:pt x="388492" y="71374"/>
                  </a:lnTo>
                  <a:lnTo>
                    <a:pt x="390016" y="72262"/>
                  </a:lnTo>
                  <a:lnTo>
                    <a:pt x="390778" y="73787"/>
                  </a:lnTo>
                  <a:lnTo>
                    <a:pt x="390778" y="80899"/>
                  </a:lnTo>
                  <a:lnTo>
                    <a:pt x="358237" y="121457"/>
                  </a:lnTo>
                  <a:lnTo>
                    <a:pt x="296550" y="188130"/>
                  </a:lnTo>
                  <a:lnTo>
                    <a:pt x="230250" y="259587"/>
                  </a:lnTo>
                  <a:lnTo>
                    <a:pt x="218852" y="270827"/>
                  </a:lnTo>
                  <a:lnTo>
                    <a:pt x="212748" y="276697"/>
                  </a:lnTo>
                  <a:lnTo>
                    <a:pt x="208025" y="280924"/>
                  </a:lnTo>
                  <a:lnTo>
                    <a:pt x="241497" y="280924"/>
                  </a:lnTo>
                  <a:lnTo>
                    <a:pt x="328319" y="188039"/>
                  </a:lnTo>
                  <a:lnTo>
                    <a:pt x="376088" y="136104"/>
                  </a:lnTo>
                  <a:lnTo>
                    <a:pt x="405003" y="101600"/>
                  </a:lnTo>
                  <a:lnTo>
                    <a:pt x="413766" y="75437"/>
                  </a:lnTo>
                  <a:lnTo>
                    <a:pt x="413766" y="67437"/>
                  </a:lnTo>
                  <a:close/>
                </a:path>
              </a:pathLst>
            </a:custGeom>
            <a:solidFill>
              <a:srgbClr val="44536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69342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Πλαίσιο</a:t>
            </a:r>
            <a:r>
              <a:rPr dirty="0" spc="-15"/>
              <a:t> </a:t>
            </a:r>
            <a:r>
              <a:rPr dirty="0" spc="-5"/>
              <a:t>λειτουργίας Απογευματινών Χειρουργείων</a:t>
            </a:r>
          </a:p>
        </p:txBody>
      </p:sp>
      <p:sp>
        <p:nvSpPr>
          <p:cNvPr id="6" name="object 6"/>
          <p:cNvSpPr/>
          <p:nvPr/>
        </p:nvSpPr>
        <p:spPr>
          <a:xfrm>
            <a:off x="2083307" y="1595627"/>
            <a:ext cx="455930" cy="457200"/>
          </a:xfrm>
          <a:custGeom>
            <a:avLst/>
            <a:gdLst/>
            <a:ahLst/>
            <a:cxnLst/>
            <a:rect l="l" t="t" r="r" b="b"/>
            <a:pathLst>
              <a:path w="455930" h="457200">
                <a:moveTo>
                  <a:pt x="455675" y="0"/>
                </a:moveTo>
                <a:lnTo>
                  <a:pt x="0" y="0"/>
                </a:lnTo>
                <a:lnTo>
                  <a:pt x="0" y="457200"/>
                </a:lnTo>
                <a:lnTo>
                  <a:pt x="455675" y="457200"/>
                </a:lnTo>
                <a:lnTo>
                  <a:pt x="455675" y="437388"/>
                </a:lnTo>
                <a:lnTo>
                  <a:pt x="18923" y="437388"/>
                </a:lnTo>
                <a:lnTo>
                  <a:pt x="18923" y="19812"/>
                </a:lnTo>
                <a:lnTo>
                  <a:pt x="455675" y="19812"/>
                </a:lnTo>
                <a:lnTo>
                  <a:pt x="455675" y="0"/>
                </a:lnTo>
                <a:close/>
              </a:path>
              <a:path w="455930" h="457200">
                <a:moveTo>
                  <a:pt x="455675" y="19812"/>
                </a:moveTo>
                <a:lnTo>
                  <a:pt x="435864" y="19812"/>
                </a:lnTo>
                <a:lnTo>
                  <a:pt x="435864" y="437388"/>
                </a:lnTo>
                <a:lnTo>
                  <a:pt x="455675" y="437388"/>
                </a:lnTo>
                <a:lnTo>
                  <a:pt x="455675" y="19812"/>
                </a:lnTo>
                <a:close/>
              </a:path>
              <a:path w="455930" h="457200">
                <a:moveTo>
                  <a:pt x="188341" y="276987"/>
                </a:moveTo>
                <a:lnTo>
                  <a:pt x="136906" y="276987"/>
                </a:lnTo>
                <a:lnTo>
                  <a:pt x="142978" y="290835"/>
                </a:lnTo>
                <a:lnTo>
                  <a:pt x="170053" y="327787"/>
                </a:lnTo>
                <a:lnTo>
                  <a:pt x="216535" y="358187"/>
                </a:lnTo>
                <a:lnTo>
                  <a:pt x="273685" y="368300"/>
                </a:lnTo>
                <a:lnTo>
                  <a:pt x="293856" y="367097"/>
                </a:lnTo>
                <a:lnTo>
                  <a:pt x="312848" y="363442"/>
                </a:lnTo>
                <a:lnTo>
                  <a:pt x="330674" y="357262"/>
                </a:lnTo>
                <a:lnTo>
                  <a:pt x="347344" y="348488"/>
                </a:lnTo>
                <a:lnTo>
                  <a:pt x="342826" y="338234"/>
                </a:lnTo>
                <a:lnTo>
                  <a:pt x="339105" y="329612"/>
                </a:lnTo>
                <a:lnTo>
                  <a:pt x="336575" y="323850"/>
                </a:lnTo>
                <a:lnTo>
                  <a:pt x="272923" y="323850"/>
                </a:lnTo>
                <a:lnTo>
                  <a:pt x="253488" y="322087"/>
                </a:lnTo>
                <a:lnTo>
                  <a:pt x="204089" y="296799"/>
                </a:lnTo>
                <a:lnTo>
                  <a:pt x="192278" y="284099"/>
                </a:lnTo>
                <a:lnTo>
                  <a:pt x="188341" y="276987"/>
                </a:lnTo>
                <a:close/>
              </a:path>
              <a:path w="455930" h="457200">
                <a:moveTo>
                  <a:pt x="329056" y="307213"/>
                </a:moveTo>
                <a:lnTo>
                  <a:pt x="283876" y="323278"/>
                </a:lnTo>
                <a:lnTo>
                  <a:pt x="272923" y="323850"/>
                </a:lnTo>
                <a:lnTo>
                  <a:pt x="336575" y="323850"/>
                </a:lnTo>
                <a:lnTo>
                  <a:pt x="334932" y="320109"/>
                </a:lnTo>
                <a:lnTo>
                  <a:pt x="329056" y="307213"/>
                </a:lnTo>
                <a:close/>
              </a:path>
              <a:path w="455930" h="457200">
                <a:moveTo>
                  <a:pt x="289560" y="242062"/>
                </a:moveTo>
                <a:lnTo>
                  <a:pt x="101218" y="242062"/>
                </a:lnTo>
                <a:lnTo>
                  <a:pt x="86994" y="276987"/>
                </a:lnTo>
                <a:lnTo>
                  <a:pt x="276098" y="276987"/>
                </a:lnTo>
                <a:lnTo>
                  <a:pt x="289560" y="242062"/>
                </a:lnTo>
                <a:close/>
              </a:path>
              <a:path w="455930" h="457200">
                <a:moveTo>
                  <a:pt x="177165" y="213487"/>
                </a:moveTo>
                <a:lnTo>
                  <a:pt x="129793" y="213487"/>
                </a:lnTo>
                <a:lnTo>
                  <a:pt x="129793" y="218312"/>
                </a:lnTo>
                <a:lnTo>
                  <a:pt x="128905" y="223012"/>
                </a:lnTo>
                <a:lnTo>
                  <a:pt x="128905" y="232537"/>
                </a:lnTo>
                <a:lnTo>
                  <a:pt x="129793" y="237362"/>
                </a:lnTo>
                <a:lnTo>
                  <a:pt x="129793" y="242062"/>
                </a:lnTo>
                <a:lnTo>
                  <a:pt x="177165" y="242062"/>
                </a:lnTo>
                <a:lnTo>
                  <a:pt x="177165" y="238125"/>
                </a:lnTo>
                <a:lnTo>
                  <a:pt x="176403" y="234187"/>
                </a:lnTo>
                <a:lnTo>
                  <a:pt x="176403" y="221487"/>
                </a:lnTo>
                <a:lnTo>
                  <a:pt x="177165" y="217424"/>
                </a:lnTo>
                <a:lnTo>
                  <a:pt x="177165" y="213487"/>
                </a:lnTo>
                <a:close/>
              </a:path>
              <a:path w="455930" h="457200">
                <a:moveTo>
                  <a:pt x="315594" y="178562"/>
                </a:moveTo>
                <a:lnTo>
                  <a:pt x="101218" y="178562"/>
                </a:lnTo>
                <a:lnTo>
                  <a:pt x="86994" y="213487"/>
                </a:lnTo>
                <a:lnTo>
                  <a:pt x="301371" y="213487"/>
                </a:lnTo>
                <a:lnTo>
                  <a:pt x="315594" y="178562"/>
                </a:lnTo>
                <a:close/>
              </a:path>
              <a:path w="455930" h="457200">
                <a:moveTo>
                  <a:pt x="273685" y="87249"/>
                </a:moveTo>
                <a:lnTo>
                  <a:pt x="216535" y="97313"/>
                </a:lnTo>
                <a:lnTo>
                  <a:pt x="170053" y="127000"/>
                </a:lnTo>
                <a:lnTo>
                  <a:pt x="142978" y="164593"/>
                </a:lnTo>
                <a:lnTo>
                  <a:pt x="136906" y="178562"/>
                </a:lnTo>
                <a:lnTo>
                  <a:pt x="188341" y="178562"/>
                </a:lnTo>
                <a:lnTo>
                  <a:pt x="191569" y="173239"/>
                </a:lnTo>
                <a:lnTo>
                  <a:pt x="195310" y="167989"/>
                </a:lnTo>
                <a:lnTo>
                  <a:pt x="235553" y="138271"/>
                </a:lnTo>
                <a:lnTo>
                  <a:pt x="272923" y="131699"/>
                </a:lnTo>
                <a:lnTo>
                  <a:pt x="334865" y="131699"/>
                </a:lnTo>
                <a:lnTo>
                  <a:pt x="345694" y="105537"/>
                </a:lnTo>
                <a:lnTo>
                  <a:pt x="329227" y="97643"/>
                </a:lnTo>
                <a:lnTo>
                  <a:pt x="311785" y="91916"/>
                </a:lnTo>
                <a:lnTo>
                  <a:pt x="293294" y="88427"/>
                </a:lnTo>
                <a:lnTo>
                  <a:pt x="273685" y="87249"/>
                </a:lnTo>
                <a:close/>
              </a:path>
              <a:path w="455930" h="457200">
                <a:moveTo>
                  <a:pt x="334865" y="131699"/>
                </a:moveTo>
                <a:lnTo>
                  <a:pt x="272923" y="131699"/>
                </a:lnTo>
                <a:lnTo>
                  <a:pt x="283876" y="132151"/>
                </a:lnTo>
                <a:lnTo>
                  <a:pt x="294259" y="133508"/>
                </a:lnTo>
                <a:lnTo>
                  <a:pt x="328294" y="147574"/>
                </a:lnTo>
                <a:lnTo>
                  <a:pt x="334865" y="13169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830829" y="1683766"/>
            <a:ext cx="6033135" cy="882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b="1">
                <a:solidFill>
                  <a:srgbClr val="001F5F"/>
                </a:solidFill>
                <a:latin typeface="Arial"/>
                <a:cs typeface="Arial"/>
              </a:rPr>
              <a:t>Χρηματοδότηση</a:t>
            </a:r>
            <a:r>
              <a:rPr dirty="0" sz="1600" spc="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από</a:t>
            </a:r>
            <a:r>
              <a:rPr dirty="0" sz="1600" spc="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30" b="1">
                <a:solidFill>
                  <a:srgbClr val="001F5F"/>
                </a:solidFill>
                <a:latin typeface="Arial"/>
                <a:cs typeface="Arial"/>
              </a:rPr>
              <a:t>το</a:t>
            </a:r>
            <a:r>
              <a:rPr dirty="0" sz="160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Ταμείο Ανάκαμψης</a:t>
            </a:r>
            <a:r>
              <a:rPr dirty="0" sz="1600" spc="7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και</a:t>
            </a:r>
            <a:r>
              <a:rPr dirty="0" sz="16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Ανθεκτικότητας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Arial"/>
              <a:cs typeface="Arial"/>
            </a:endParaRPr>
          </a:p>
          <a:p>
            <a:pPr algn="ctr" marL="421640">
              <a:lnSpc>
                <a:spcPct val="100000"/>
              </a:lnSpc>
            </a:pPr>
            <a:r>
              <a:rPr dirty="0" sz="2000" b="1">
                <a:solidFill>
                  <a:srgbClr val="2E5395"/>
                </a:solidFill>
                <a:latin typeface="Arial"/>
                <a:cs typeface="Arial"/>
              </a:rPr>
              <a:t>60</a:t>
            </a:r>
            <a:r>
              <a:rPr dirty="0" sz="2000" spc="-1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2E5395"/>
                </a:solidFill>
                <a:latin typeface="Arial"/>
                <a:cs typeface="Arial"/>
              </a:rPr>
              <a:t>εκ.</a:t>
            </a:r>
            <a:r>
              <a:rPr dirty="0" sz="2000" spc="-1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2E5395"/>
                </a:solidFill>
                <a:latin typeface="Arial"/>
                <a:cs typeface="Arial"/>
              </a:rPr>
              <a:t>€</a:t>
            </a:r>
            <a:r>
              <a:rPr dirty="0" sz="2000" spc="-1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200" i="1">
                <a:solidFill>
                  <a:srgbClr val="2E5395"/>
                </a:solidFill>
                <a:latin typeface="Arial"/>
                <a:cs typeface="Arial"/>
              </a:rPr>
              <a:t>για</a:t>
            </a:r>
            <a:r>
              <a:rPr dirty="0" sz="1200" spc="10" i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2E5395"/>
                </a:solidFill>
                <a:latin typeface="Arial"/>
                <a:cs typeface="Arial"/>
              </a:rPr>
              <a:t>τη διενέργεια</a:t>
            </a:r>
            <a:r>
              <a:rPr dirty="0" sz="1200" spc="-50" i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2E5395"/>
                </a:solidFill>
                <a:latin typeface="Arial"/>
                <a:cs typeface="Arial"/>
              </a:rPr>
              <a:t>Απογευματινών Χειρουργείων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1782" y="3975353"/>
            <a:ext cx="8973820" cy="1066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~58.000</a:t>
            </a:r>
            <a:r>
              <a:rPr dirty="0" sz="16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FF0000"/>
                </a:solidFill>
                <a:latin typeface="Arial"/>
                <a:cs typeface="Arial"/>
              </a:rPr>
              <a:t>περιστατικά</a:t>
            </a:r>
            <a:r>
              <a:rPr dirty="0" sz="1600" spc="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44536A"/>
                </a:solidFill>
                <a:latin typeface="Arial"/>
                <a:cs typeface="Arial"/>
              </a:rPr>
              <a:t>σε</a:t>
            </a:r>
            <a:r>
              <a:rPr dirty="0" sz="1600" spc="20" b="1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44536A"/>
                </a:solidFill>
                <a:latin typeface="Arial"/>
                <a:cs typeface="Arial"/>
              </a:rPr>
              <a:t>αναμονή</a:t>
            </a:r>
            <a:r>
              <a:rPr dirty="0" sz="1600" spc="65" b="1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44536A"/>
                </a:solidFill>
                <a:latin typeface="Arial"/>
                <a:cs typeface="Arial"/>
              </a:rPr>
              <a:t>για</a:t>
            </a:r>
            <a:r>
              <a:rPr dirty="0" sz="1600" spc="25" b="1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FF0000"/>
                </a:solidFill>
                <a:latin typeface="Arial"/>
                <a:cs typeface="Arial"/>
              </a:rPr>
              <a:t>πάνω</a:t>
            </a:r>
            <a:r>
              <a:rPr dirty="0" sz="1600" spc="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από</a:t>
            </a:r>
            <a:r>
              <a:rPr dirty="0" sz="1600" spc="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dirty="0" sz="1600" spc="-15" b="1">
                <a:solidFill>
                  <a:srgbClr val="FF0000"/>
                </a:solidFill>
                <a:latin typeface="Arial"/>
                <a:cs typeface="Arial"/>
              </a:rPr>
              <a:t>μήνες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5" b="1">
                <a:solidFill>
                  <a:srgbClr val="1F3863"/>
                </a:solidFill>
                <a:latin typeface="Arial"/>
                <a:cs typeface="Arial"/>
              </a:rPr>
              <a:t>Προτεραιοποίηση</a:t>
            </a:r>
            <a:r>
              <a:rPr dirty="0" sz="1600" spc="60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1F3863"/>
                </a:solidFill>
                <a:latin typeface="Arial"/>
                <a:cs typeface="Arial"/>
              </a:rPr>
              <a:t>περιστατικών</a:t>
            </a:r>
            <a:r>
              <a:rPr dirty="0" sz="1600" spc="5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1F3863"/>
                </a:solidFill>
                <a:latin typeface="Arial"/>
                <a:cs typeface="Arial"/>
              </a:rPr>
              <a:t>με</a:t>
            </a:r>
            <a:r>
              <a:rPr dirty="0" sz="1600" spc="2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1F3863"/>
                </a:solidFill>
                <a:latin typeface="Arial"/>
                <a:cs typeface="Arial"/>
              </a:rPr>
              <a:t>βάση</a:t>
            </a:r>
            <a:r>
              <a:rPr dirty="0" sz="1600" spc="2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1F3863"/>
                </a:solidFill>
                <a:latin typeface="Arial"/>
                <a:cs typeface="Arial"/>
              </a:rPr>
              <a:t>χρονολογικής</a:t>
            </a:r>
            <a:r>
              <a:rPr dirty="0" sz="1600" spc="6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1F3863"/>
                </a:solidFill>
                <a:latin typeface="Arial"/>
                <a:cs typeface="Arial"/>
              </a:rPr>
              <a:t>σειράς</a:t>
            </a:r>
            <a:r>
              <a:rPr dirty="0" sz="1600" spc="5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1F3863"/>
                </a:solidFill>
                <a:latin typeface="Arial"/>
                <a:cs typeface="Arial"/>
              </a:rPr>
              <a:t>(από</a:t>
            </a:r>
            <a:r>
              <a:rPr dirty="0" sz="1600" spc="20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1F3863"/>
                </a:solidFill>
                <a:latin typeface="Arial"/>
                <a:cs typeface="Arial"/>
              </a:rPr>
              <a:t>παλαιότερο</a:t>
            </a:r>
            <a:r>
              <a:rPr dirty="0" sz="1600" spc="4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1F3863"/>
                </a:solidFill>
                <a:latin typeface="Arial"/>
                <a:cs typeface="Arial"/>
              </a:rPr>
              <a:t>σε</a:t>
            </a:r>
            <a:r>
              <a:rPr dirty="0" sz="1600" spc="25" b="1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1F3863"/>
                </a:solidFill>
                <a:latin typeface="Arial"/>
                <a:cs typeface="Arial"/>
              </a:rPr>
              <a:t>νεότερο)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82193" y="2787776"/>
            <a:ext cx="10281920" cy="2355850"/>
            <a:chOff x="782193" y="2787776"/>
            <a:chExt cx="10281920" cy="2355850"/>
          </a:xfrm>
        </p:grpSpPr>
        <p:sp>
          <p:nvSpPr>
            <p:cNvPr id="10" name="object 10"/>
            <p:cNvSpPr/>
            <p:nvPr/>
          </p:nvSpPr>
          <p:spPr>
            <a:xfrm>
              <a:off x="1068324" y="46862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124688" y="243840"/>
                  </a:moveTo>
                  <a:lnTo>
                    <a:pt x="42214" y="243840"/>
                  </a:lnTo>
                  <a:lnTo>
                    <a:pt x="42214" y="262890"/>
                  </a:lnTo>
                  <a:lnTo>
                    <a:pt x="42214" y="386080"/>
                  </a:lnTo>
                  <a:lnTo>
                    <a:pt x="42214" y="405130"/>
                  </a:lnTo>
                  <a:lnTo>
                    <a:pt x="124688" y="405130"/>
                  </a:lnTo>
                  <a:lnTo>
                    <a:pt x="124688" y="386461"/>
                  </a:lnTo>
                  <a:lnTo>
                    <a:pt x="124688" y="386080"/>
                  </a:lnTo>
                  <a:lnTo>
                    <a:pt x="124688" y="263271"/>
                  </a:lnTo>
                  <a:lnTo>
                    <a:pt x="105854" y="263271"/>
                  </a:lnTo>
                  <a:lnTo>
                    <a:pt x="105854" y="386080"/>
                  </a:lnTo>
                  <a:lnTo>
                    <a:pt x="61048" y="386080"/>
                  </a:lnTo>
                  <a:lnTo>
                    <a:pt x="61048" y="262890"/>
                  </a:lnTo>
                  <a:lnTo>
                    <a:pt x="124688" y="262890"/>
                  </a:lnTo>
                  <a:lnTo>
                    <a:pt x="124688" y="243840"/>
                  </a:lnTo>
                  <a:close/>
                </a:path>
                <a:path w="457200" h="457200">
                  <a:moveTo>
                    <a:pt x="221488" y="187960"/>
                  </a:moveTo>
                  <a:lnTo>
                    <a:pt x="202565" y="187960"/>
                  </a:lnTo>
                  <a:lnTo>
                    <a:pt x="202565" y="207010"/>
                  </a:lnTo>
                  <a:lnTo>
                    <a:pt x="202565" y="386080"/>
                  </a:lnTo>
                  <a:lnTo>
                    <a:pt x="157810" y="386080"/>
                  </a:lnTo>
                  <a:lnTo>
                    <a:pt x="157810" y="207010"/>
                  </a:lnTo>
                  <a:lnTo>
                    <a:pt x="202565" y="207010"/>
                  </a:lnTo>
                  <a:lnTo>
                    <a:pt x="202565" y="187960"/>
                  </a:lnTo>
                  <a:lnTo>
                    <a:pt x="138976" y="187960"/>
                  </a:lnTo>
                  <a:lnTo>
                    <a:pt x="138976" y="207010"/>
                  </a:lnTo>
                  <a:lnTo>
                    <a:pt x="138976" y="386080"/>
                  </a:lnTo>
                  <a:lnTo>
                    <a:pt x="138976" y="405130"/>
                  </a:lnTo>
                  <a:lnTo>
                    <a:pt x="221488" y="405130"/>
                  </a:lnTo>
                  <a:lnTo>
                    <a:pt x="221488" y="386461"/>
                  </a:lnTo>
                  <a:lnTo>
                    <a:pt x="221488" y="386080"/>
                  </a:lnTo>
                  <a:lnTo>
                    <a:pt x="221488" y="207010"/>
                  </a:lnTo>
                  <a:lnTo>
                    <a:pt x="221488" y="206883"/>
                  </a:lnTo>
                  <a:lnTo>
                    <a:pt x="221488" y="187960"/>
                  </a:lnTo>
                  <a:close/>
                </a:path>
                <a:path w="457200" h="457200">
                  <a:moveTo>
                    <a:pt x="318262" y="213360"/>
                  </a:moveTo>
                  <a:lnTo>
                    <a:pt x="235712" y="213360"/>
                  </a:lnTo>
                  <a:lnTo>
                    <a:pt x="235712" y="231140"/>
                  </a:lnTo>
                  <a:lnTo>
                    <a:pt x="235712" y="386080"/>
                  </a:lnTo>
                  <a:lnTo>
                    <a:pt x="235712" y="405130"/>
                  </a:lnTo>
                  <a:lnTo>
                    <a:pt x="318262" y="405130"/>
                  </a:lnTo>
                  <a:lnTo>
                    <a:pt x="318262" y="386461"/>
                  </a:lnTo>
                  <a:lnTo>
                    <a:pt x="318262" y="386080"/>
                  </a:lnTo>
                  <a:lnTo>
                    <a:pt x="318262" y="231521"/>
                  </a:lnTo>
                  <a:lnTo>
                    <a:pt x="299339" y="231521"/>
                  </a:lnTo>
                  <a:lnTo>
                    <a:pt x="299339" y="386080"/>
                  </a:lnTo>
                  <a:lnTo>
                    <a:pt x="254635" y="386080"/>
                  </a:lnTo>
                  <a:lnTo>
                    <a:pt x="254635" y="231140"/>
                  </a:lnTo>
                  <a:lnTo>
                    <a:pt x="318262" y="231140"/>
                  </a:lnTo>
                  <a:lnTo>
                    <a:pt x="318262" y="213360"/>
                  </a:lnTo>
                  <a:close/>
                </a:path>
                <a:path w="457200" h="457200">
                  <a:moveTo>
                    <a:pt x="415036" y="125730"/>
                  </a:moveTo>
                  <a:lnTo>
                    <a:pt x="332486" y="125730"/>
                  </a:lnTo>
                  <a:lnTo>
                    <a:pt x="332486" y="144780"/>
                  </a:lnTo>
                  <a:lnTo>
                    <a:pt x="332486" y="386080"/>
                  </a:lnTo>
                  <a:lnTo>
                    <a:pt x="332486" y="405130"/>
                  </a:lnTo>
                  <a:lnTo>
                    <a:pt x="415036" y="405130"/>
                  </a:lnTo>
                  <a:lnTo>
                    <a:pt x="415036" y="386461"/>
                  </a:lnTo>
                  <a:lnTo>
                    <a:pt x="415036" y="386080"/>
                  </a:lnTo>
                  <a:lnTo>
                    <a:pt x="415036" y="145288"/>
                  </a:lnTo>
                  <a:lnTo>
                    <a:pt x="396113" y="145288"/>
                  </a:lnTo>
                  <a:lnTo>
                    <a:pt x="396113" y="386080"/>
                  </a:lnTo>
                  <a:lnTo>
                    <a:pt x="351282" y="386080"/>
                  </a:lnTo>
                  <a:lnTo>
                    <a:pt x="351282" y="144780"/>
                  </a:lnTo>
                  <a:lnTo>
                    <a:pt x="415036" y="144780"/>
                  </a:lnTo>
                  <a:lnTo>
                    <a:pt x="415036" y="125730"/>
                  </a:lnTo>
                  <a:close/>
                </a:path>
                <a:path w="457200" h="457200">
                  <a:moveTo>
                    <a:pt x="457200" y="0"/>
                  </a:moveTo>
                  <a:lnTo>
                    <a:pt x="437007" y="0"/>
                  </a:lnTo>
                  <a:lnTo>
                    <a:pt x="437007" y="20320"/>
                  </a:lnTo>
                  <a:lnTo>
                    <a:pt x="437007" y="436880"/>
                  </a:lnTo>
                  <a:lnTo>
                    <a:pt x="20129" y="436880"/>
                  </a:lnTo>
                  <a:lnTo>
                    <a:pt x="20129" y="20320"/>
                  </a:lnTo>
                  <a:lnTo>
                    <a:pt x="437007" y="20320"/>
                  </a:lnTo>
                  <a:lnTo>
                    <a:pt x="437007" y="0"/>
                  </a:lnTo>
                  <a:lnTo>
                    <a:pt x="0" y="0"/>
                  </a:lnTo>
                  <a:lnTo>
                    <a:pt x="0" y="20320"/>
                  </a:lnTo>
                  <a:lnTo>
                    <a:pt x="0" y="436880"/>
                  </a:lnTo>
                  <a:lnTo>
                    <a:pt x="0" y="457200"/>
                  </a:lnTo>
                  <a:lnTo>
                    <a:pt x="457200" y="457200"/>
                  </a:lnTo>
                  <a:lnTo>
                    <a:pt x="457200" y="437134"/>
                  </a:lnTo>
                  <a:lnTo>
                    <a:pt x="457200" y="436880"/>
                  </a:lnTo>
                  <a:lnTo>
                    <a:pt x="457200" y="20320"/>
                  </a:lnTo>
                  <a:lnTo>
                    <a:pt x="457200" y="20066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91718" y="2797301"/>
              <a:ext cx="10262870" cy="632460"/>
            </a:xfrm>
            <a:custGeom>
              <a:avLst/>
              <a:gdLst/>
              <a:ahLst/>
              <a:cxnLst/>
              <a:rect l="l" t="t" r="r" b="b"/>
              <a:pathLst>
                <a:path w="10262870" h="632460">
                  <a:moveTo>
                    <a:pt x="0" y="632460"/>
                  </a:moveTo>
                  <a:lnTo>
                    <a:pt x="1391" y="559958"/>
                  </a:lnTo>
                  <a:lnTo>
                    <a:pt x="5356" y="493400"/>
                  </a:lnTo>
                  <a:lnTo>
                    <a:pt x="11578" y="434684"/>
                  </a:lnTo>
                  <a:lnTo>
                    <a:pt x="19740" y="385709"/>
                  </a:lnTo>
                  <a:lnTo>
                    <a:pt x="29526" y="348376"/>
                  </a:lnTo>
                  <a:lnTo>
                    <a:pt x="52704" y="316230"/>
                  </a:lnTo>
                  <a:lnTo>
                    <a:pt x="5078603" y="316230"/>
                  </a:lnTo>
                  <a:lnTo>
                    <a:pt x="5090679" y="307876"/>
                  </a:lnTo>
                  <a:lnTo>
                    <a:pt x="5111556" y="246750"/>
                  </a:lnTo>
                  <a:lnTo>
                    <a:pt x="5119721" y="197775"/>
                  </a:lnTo>
                  <a:lnTo>
                    <a:pt x="5125946" y="139059"/>
                  </a:lnTo>
                  <a:lnTo>
                    <a:pt x="5129914" y="72501"/>
                  </a:lnTo>
                  <a:lnTo>
                    <a:pt x="5131308" y="0"/>
                  </a:lnTo>
                  <a:lnTo>
                    <a:pt x="5132701" y="72501"/>
                  </a:lnTo>
                  <a:lnTo>
                    <a:pt x="5136669" y="139059"/>
                  </a:lnTo>
                  <a:lnTo>
                    <a:pt x="5142894" y="197775"/>
                  </a:lnTo>
                  <a:lnTo>
                    <a:pt x="5151059" y="246750"/>
                  </a:lnTo>
                  <a:lnTo>
                    <a:pt x="5160845" y="284083"/>
                  </a:lnTo>
                  <a:lnTo>
                    <a:pt x="5184012" y="316230"/>
                  </a:lnTo>
                  <a:lnTo>
                    <a:pt x="10209911" y="316230"/>
                  </a:lnTo>
                  <a:lnTo>
                    <a:pt x="10221987" y="324583"/>
                  </a:lnTo>
                  <a:lnTo>
                    <a:pt x="10242864" y="385709"/>
                  </a:lnTo>
                  <a:lnTo>
                    <a:pt x="10251029" y="434684"/>
                  </a:lnTo>
                  <a:lnTo>
                    <a:pt x="10257254" y="493400"/>
                  </a:lnTo>
                  <a:lnTo>
                    <a:pt x="10261222" y="559958"/>
                  </a:lnTo>
                  <a:lnTo>
                    <a:pt x="10262616" y="632460"/>
                  </a:lnTo>
                </a:path>
              </a:pathLst>
            </a:custGeom>
            <a:ln w="19049">
              <a:solidFill>
                <a:srgbClr val="23285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11579352" y="6460156"/>
            <a:ext cx="2165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z="1000" spc="-5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fld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76272" y="4864608"/>
            <a:ext cx="7297420" cy="1010919"/>
            <a:chOff x="2176272" y="4864608"/>
            <a:chExt cx="7297420" cy="1010919"/>
          </a:xfrm>
        </p:grpSpPr>
        <p:sp>
          <p:nvSpPr>
            <p:cNvPr id="3" name="object 3"/>
            <p:cNvSpPr/>
            <p:nvPr/>
          </p:nvSpPr>
          <p:spPr>
            <a:xfrm>
              <a:off x="2176272" y="4864608"/>
              <a:ext cx="7297420" cy="1010919"/>
            </a:xfrm>
            <a:custGeom>
              <a:avLst/>
              <a:gdLst/>
              <a:ahLst/>
              <a:cxnLst/>
              <a:rect l="l" t="t" r="r" b="b"/>
              <a:pathLst>
                <a:path w="7297420" h="1010920">
                  <a:moveTo>
                    <a:pt x="7128509" y="0"/>
                  </a:moveTo>
                  <a:lnTo>
                    <a:pt x="168401" y="0"/>
                  </a:lnTo>
                  <a:lnTo>
                    <a:pt x="123648" y="6018"/>
                  </a:lnTo>
                  <a:lnTo>
                    <a:pt x="83424" y="23001"/>
                  </a:lnTo>
                  <a:lnTo>
                    <a:pt x="49339" y="49339"/>
                  </a:lnTo>
                  <a:lnTo>
                    <a:pt x="23001" y="83424"/>
                  </a:lnTo>
                  <a:lnTo>
                    <a:pt x="6018" y="123648"/>
                  </a:lnTo>
                  <a:lnTo>
                    <a:pt x="0" y="168402"/>
                  </a:lnTo>
                  <a:lnTo>
                    <a:pt x="0" y="842010"/>
                  </a:lnTo>
                  <a:lnTo>
                    <a:pt x="6018" y="886776"/>
                  </a:lnTo>
                  <a:lnTo>
                    <a:pt x="23001" y="927004"/>
                  </a:lnTo>
                  <a:lnTo>
                    <a:pt x="49339" y="961086"/>
                  </a:lnTo>
                  <a:lnTo>
                    <a:pt x="83424" y="987419"/>
                  </a:lnTo>
                  <a:lnTo>
                    <a:pt x="123648" y="1004396"/>
                  </a:lnTo>
                  <a:lnTo>
                    <a:pt x="168401" y="1010412"/>
                  </a:lnTo>
                  <a:lnTo>
                    <a:pt x="7128509" y="1010412"/>
                  </a:lnTo>
                  <a:lnTo>
                    <a:pt x="7173263" y="1004396"/>
                  </a:lnTo>
                  <a:lnTo>
                    <a:pt x="7213487" y="987419"/>
                  </a:lnTo>
                  <a:lnTo>
                    <a:pt x="7247572" y="961086"/>
                  </a:lnTo>
                  <a:lnTo>
                    <a:pt x="7273910" y="927004"/>
                  </a:lnTo>
                  <a:lnTo>
                    <a:pt x="7290893" y="886776"/>
                  </a:lnTo>
                  <a:lnTo>
                    <a:pt x="7296911" y="842010"/>
                  </a:lnTo>
                  <a:lnTo>
                    <a:pt x="7296911" y="168402"/>
                  </a:lnTo>
                  <a:lnTo>
                    <a:pt x="7290893" y="123648"/>
                  </a:lnTo>
                  <a:lnTo>
                    <a:pt x="7273910" y="83424"/>
                  </a:lnTo>
                  <a:lnTo>
                    <a:pt x="7247572" y="49339"/>
                  </a:lnTo>
                  <a:lnTo>
                    <a:pt x="7213487" y="23001"/>
                  </a:lnTo>
                  <a:lnTo>
                    <a:pt x="7173263" y="6018"/>
                  </a:lnTo>
                  <a:lnTo>
                    <a:pt x="712850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645408" y="5167884"/>
              <a:ext cx="457200" cy="459105"/>
            </a:xfrm>
            <a:custGeom>
              <a:avLst/>
              <a:gdLst/>
              <a:ahLst/>
              <a:cxnLst/>
              <a:rect l="l" t="t" r="r" b="b"/>
              <a:pathLst>
                <a:path w="457200" h="459104">
                  <a:moveTo>
                    <a:pt x="457200" y="0"/>
                  </a:moveTo>
                  <a:lnTo>
                    <a:pt x="0" y="0"/>
                  </a:lnTo>
                  <a:lnTo>
                    <a:pt x="0" y="458724"/>
                  </a:lnTo>
                  <a:lnTo>
                    <a:pt x="457200" y="458724"/>
                  </a:lnTo>
                  <a:lnTo>
                    <a:pt x="457200" y="438899"/>
                  </a:lnTo>
                  <a:lnTo>
                    <a:pt x="18541" y="438899"/>
                  </a:lnTo>
                  <a:lnTo>
                    <a:pt x="18541" y="421703"/>
                  </a:lnTo>
                  <a:lnTo>
                    <a:pt x="46266" y="393954"/>
                  </a:lnTo>
                  <a:lnTo>
                    <a:pt x="18541" y="393954"/>
                  </a:lnTo>
                  <a:lnTo>
                    <a:pt x="18541" y="19812"/>
                  </a:lnTo>
                  <a:lnTo>
                    <a:pt x="457200" y="19812"/>
                  </a:lnTo>
                  <a:lnTo>
                    <a:pt x="457200" y="0"/>
                  </a:lnTo>
                  <a:close/>
                </a:path>
                <a:path w="457200" h="459104">
                  <a:moveTo>
                    <a:pt x="408284" y="240538"/>
                  </a:moveTo>
                  <a:lnTo>
                    <a:pt x="381888" y="240538"/>
                  </a:lnTo>
                  <a:lnTo>
                    <a:pt x="387222" y="244602"/>
                  </a:lnTo>
                  <a:lnTo>
                    <a:pt x="389763" y="247269"/>
                  </a:lnTo>
                  <a:lnTo>
                    <a:pt x="391159" y="249809"/>
                  </a:lnTo>
                  <a:lnTo>
                    <a:pt x="391159" y="256413"/>
                  </a:lnTo>
                  <a:lnTo>
                    <a:pt x="389763" y="260477"/>
                  </a:lnTo>
                  <a:lnTo>
                    <a:pt x="387222" y="261747"/>
                  </a:lnTo>
                  <a:lnTo>
                    <a:pt x="274827" y="375412"/>
                  </a:lnTo>
                  <a:lnTo>
                    <a:pt x="272161" y="376809"/>
                  </a:lnTo>
                  <a:lnTo>
                    <a:pt x="269620" y="378079"/>
                  </a:lnTo>
                  <a:lnTo>
                    <a:pt x="165226" y="378079"/>
                  </a:lnTo>
                  <a:lnTo>
                    <a:pt x="104393" y="438899"/>
                  </a:lnTo>
                  <a:lnTo>
                    <a:pt x="132079" y="438899"/>
                  </a:lnTo>
                  <a:lnTo>
                    <a:pt x="173100" y="397891"/>
                  </a:lnTo>
                  <a:lnTo>
                    <a:pt x="274827" y="397891"/>
                  </a:lnTo>
                  <a:lnTo>
                    <a:pt x="282828" y="395224"/>
                  </a:lnTo>
                  <a:lnTo>
                    <a:pt x="288036" y="388620"/>
                  </a:lnTo>
                  <a:lnTo>
                    <a:pt x="401700" y="276352"/>
                  </a:lnTo>
                  <a:lnTo>
                    <a:pt x="405399" y="271085"/>
                  </a:lnTo>
                  <a:lnTo>
                    <a:pt x="408336" y="265366"/>
                  </a:lnTo>
                  <a:lnTo>
                    <a:pt x="410273" y="259171"/>
                  </a:lnTo>
                  <a:lnTo>
                    <a:pt x="410971" y="252476"/>
                  </a:lnTo>
                  <a:lnTo>
                    <a:pt x="409575" y="244602"/>
                  </a:lnTo>
                  <a:lnTo>
                    <a:pt x="408284" y="240538"/>
                  </a:lnTo>
                  <a:close/>
                </a:path>
                <a:path w="457200" h="459104">
                  <a:moveTo>
                    <a:pt x="457200" y="19812"/>
                  </a:moveTo>
                  <a:lnTo>
                    <a:pt x="437388" y="19812"/>
                  </a:lnTo>
                  <a:lnTo>
                    <a:pt x="437388" y="438899"/>
                  </a:lnTo>
                  <a:lnTo>
                    <a:pt x="457200" y="438899"/>
                  </a:lnTo>
                  <a:lnTo>
                    <a:pt x="457200" y="19812"/>
                  </a:lnTo>
                  <a:close/>
                </a:path>
                <a:path w="457200" h="459104">
                  <a:moveTo>
                    <a:pt x="249681" y="282956"/>
                  </a:moveTo>
                  <a:lnTo>
                    <a:pt x="136143" y="282956"/>
                  </a:lnTo>
                  <a:lnTo>
                    <a:pt x="128142" y="285496"/>
                  </a:lnTo>
                  <a:lnTo>
                    <a:pt x="121538" y="290830"/>
                  </a:lnTo>
                  <a:lnTo>
                    <a:pt x="79247" y="334518"/>
                  </a:lnTo>
                  <a:lnTo>
                    <a:pt x="18541" y="393954"/>
                  </a:lnTo>
                  <a:lnTo>
                    <a:pt x="46266" y="393954"/>
                  </a:lnTo>
                  <a:lnTo>
                    <a:pt x="89915" y="350266"/>
                  </a:lnTo>
                  <a:lnTo>
                    <a:pt x="136143" y="305435"/>
                  </a:lnTo>
                  <a:lnTo>
                    <a:pt x="137413" y="302768"/>
                  </a:lnTo>
                  <a:lnTo>
                    <a:pt x="141350" y="301371"/>
                  </a:lnTo>
                  <a:lnTo>
                    <a:pt x="277634" y="301371"/>
                  </a:lnTo>
                  <a:lnTo>
                    <a:pt x="276328" y="297957"/>
                  </a:lnTo>
                  <a:lnTo>
                    <a:pt x="269398" y="290036"/>
                  </a:lnTo>
                  <a:lnTo>
                    <a:pt x="260230" y="284829"/>
                  </a:lnTo>
                  <a:lnTo>
                    <a:pt x="249681" y="282956"/>
                  </a:lnTo>
                  <a:close/>
                </a:path>
                <a:path w="457200" h="459104">
                  <a:moveTo>
                    <a:pt x="277634" y="301371"/>
                  </a:moveTo>
                  <a:lnTo>
                    <a:pt x="256286" y="301371"/>
                  </a:lnTo>
                  <a:lnTo>
                    <a:pt x="261619" y="306705"/>
                  </a:lnTo>
                  <a:lnTo>
                    <a:pt x="261619" y="319913"/>
                  </a:lnTo>
                  <a:lnTo>
                    <a:pt x="256286" y="325247"/>
                  </a:lnTo>
                  <a:lnTo>
                    <a:pt x="153288" y="325247"/>
                  </a:lnTo>
                  <a:lnTo>
                    <a:pt x="153288" y="345059"/>
                  </a:lnTo>
                  <a:lnTo>
                    <a:pt x="249681" y="345059"/>
                  </a:lnTo>
                  <a:lnTo>
                    <a:pt x="257111" y="344497"/>
                  </a:lnTo>
                  <a:lnTo>
                    <a:pt x="266255" y="342566"/>
                  </a:lnTo>
                  <a:lnTo>
                    <a:pt x="275399" y="338897"/>
                  </a:lnTo>
                  <a:lnTo>
                    <a:pt x="282828" y="333121"/>
                  </a:lnTo>
                  <a:lnTo>
                    <a:pt x="307938" y="307975"/>
                  </a:lnTo>
                  <a:lnTo>
                    <a:pt x="280162" y="307975"/>
                  </a:lnTo>
                  <a:lnTo>
                    <a:pt x="277634" y="301371"/>
                  </a:lnTo>
                  <a:close/>
                </a:path>
                <a:path w="457200" h="459104">
                  <a:moveTo>
                    <a:pt x="377951" y="222900"/>
                  </a:moveTo>
                  <a:lnTo>
                    <a:pt x="366212" y="225728"/>
                  </a:lnTo>
                  <a:lnTo>
                    <a:pt x="355472" y="232664"/>
                  </a:lnTo>
                  <a:lnTo>
                    <a:pt x="280162" y="307975"/>
                  </a:lnTo>
                  <a:lnTo>
                    <a:pt x="307938" y="307975"/>
                  </a:lnTo>
                  <a:lnTo>
                    <a:pt x="369950" y="245872"/>
                  </a:lnTo>
                  <a:lnTo>
                    <a:pt x="375284" y="241935"/>
                  </a:lnTo>
                  <a:lnTo>
                    <a:pt x="381888" y="240538"/>
                  </a:lnTo>
                  <a:lnTo>
                    <a:pt x="408284" y="240538"/>
                  </a:lnTo>
                  <a:lnTo>
                    <a:pt x="407034" y="236601"/>
                  </a:lnTo>
                  <a:lnTo>
                    <a:pt x="400430" y="229997"/>
                  </a:lnTo>
                  <a:lnTo>
                    <a:pt x="389691" y="224287"/>
                  </a:lnTo>
                  <a:lnTo>
                    <a:pt x="377951" y="222900"/>
                  </a:lnTo>
                  <a:close/>
                </a:path>
                <a:path w="457200" h="459104">
                  <a:moveTo>
                    <a:pt x="231266" y="163957"/>
                  </a:moveTo>
                  <a:lnTo>
                    <a:pt x="211454" y="163957"/>
                  </a:lnTo>
                  <a:lnTo>
                    <a:pt x="211454" y="218186"/>
                  </a:lnTo>
                  <a:lnTo>
                    <a:pt x="231266" y="218186"/>
                  </a:lnTo>
                  <a:lnTo>
                    <a:pt x="231266" y="163957"/>
                  </a:lnTo>
                  <a:close/>
                </a:path>
                <a:path w="457200" h="459104">
                  <a:moveTo>
                    <a:pt x="285368" y="144145"/>
                  </a:moveTo>
                  <a:lnTo>
                    <a:pt x="158622" y="144145"/>
                  </a:lnTo>
                  <a:lnTo>
                    <a:pt x="158622" y="163957"/>
                  </a:lnTo>
                  <a:lnTo>
                    <a:pt x="285368" y="163957"/>
                  </a:lnTo>
                  <a:lnTo>
                    <a:pt x="285368" y="144145"/>
                  </a:lnTo>
                  <a:close/>
                </a:path>
                <a:path w="457200" h="459104">
                  <a:moveTo>
                    <a:pt x="231266" y="91186"/>
                  </a:moveTo>
                  <a:lnTo>
                    <a:pt x="211454" y="91186"/>
                  </a:lnTo>
                  <a:lnTo>
                    <a:pt x="211454" y="144145"/>
                  </a:lnTo>
                  <a:lnTo>
                    <a:pt x="231266" y="144145"/>
                  </a:lnTo>
                  <a:lnTo>
                    <a:pt x="231266" y="91186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463359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Μηδενικό</a:t>
            </a:r>
            <a:r>
              <a:rPr dirty="0" spc="-10"/>
              <a:t> </a:t>
            </a:r>
            <a:r>
              <a:rPr dirty="0" spc="-5"/>
              <a:t>κόστος</a:t>
            </a:r>
            <a:r>
              <a:rPr dirty="0"/>
              <a:t> για</a:t>
            </a:r>
            <a:r>
              <a:rPr dirty="0" spc="-15"/>
              <a:t> </a:t>
            </a:r>
            <a:r>
              <a:rPr dirty="0"/>
              <a:t>τους</a:t>
            </a:r>
            <a:r>
              <a:rPr dirty="0" spc="-5"/>
              <a:t> πολίτες</a:t>
            </a:r>
          </a:p>
        </p:txBody>
      </p:sp>
      <p:sp>
        <p:nvSpPr>
          <p:cNvPr id="6" name="object 6"/>
          <p:cNvSpPr/>
          <p:nvPr/>
        </p:nvSpPr>
        <p:spPr>
          <a:xfrm>
            <a:off x="2394204" y="3019044"/>
            <a:ext cx="455930" cy="457200"/>
          </a:xfrm>
          <a:custGeom>
            <a:avLst/>
            <a:gdLst/>
            <a:ahLst/>
            <a:cxnLst/>
            <a:rect l="l" t="t" r="r" b="b"/>
            <a:pathLst>
              <a:path w="455930" h="457200">
                <a:moveTo>
                  <a:pt x="455675" y="0"/>
                </a:moveTo>
                <a:lnTo>
                  <a:pt x="0" y="0"/>
                </a:lnTo>
                <a:lnTo>
                  <a:pt x="0" y="457200"/>
                </a:lnTo>
                <a:lnTo>
                  <a:pt x="455675" y="457200"/>
                </a:lnTo>
                <a:lnTo>
                  <a:pt x="455675" y="437388"/>
                </a:lnTo>
                <a:lnTo>
                  <a:pt x="18922" y="437388"/>
                </a:lnTo>
                <a:lnTo>
                  <a:pt x="18922" y="19811"/>
                </a:lnTo>
                <a:lnTo>
                  <a:pt x="455675" y="19811"/>
                </a:lnTo>
                <a:lnTo>
                  <a:pt x="455675" y="0"/>
                </a:lnTo>
                <a:close/>
              </a:path>
              <a:path w="455930" h="457200">
                <a:moveTo>
                  <a:pt x="455675" y="19811"/>
                </a:moveTo>
                <a:lnTo>
                  <a:pt x="435863" y="19811"/>
                </a:lnTo>
                <a:lnTo>
                  <a:pt x="435863" y="437388"/>
                </a:lnTo>
                <a:lnTo>
                  <a:pt x="455675" y="437388"/>
                </a:lnTo>
                <a:lnTo>
                  <a:pt x="455675" y="19811"/>
                </a:lnTo>
                <a:close/>
              </a:path>
              <a:path w="455930" h="457200">
                <a:moveTo>
                  <a:pt x="188340" y="276986"/>
                </a:moveTo>
                <a:lnTo>
                  <a:pt x="136906" y="276986"/>
                </a:lnTo>
                <a:lnTo>
                  <a:pt x="142978" y="290835"/>
                </a:lnTo>
                <a:lnTo>
                  <a:pt x="170052" y="327786"/>
                </a:lnTo>
                <a:lnTo>
                  <a:pt x="216534" y="358187"/>
                </a:lnTo>
                <a:lnTo>
                  <a:pt x="273684" y="368300"/>
                </a:lnTo>
                <a:lnTo>
                  <a:pt x="293856" y="367097"/>
                </a:lnTo>
                <a:lnTo>
                  <a:pt x="312848" y="363442"/>
                </a:lnTo>
                <a:lnTo>
                  <a:pt x="330674" y="357262"/>
                </a:lnTo>
                <a:lnTo>
                  <a:pt x="347344" y="348488"/>
                </a:lnTo>
                <a:lnTo>
                  <a:pt x="342826" y="338234"/>
                </a:lnTo>
                <a:lnTo>
                  <a:pt x="339105" y="329612"/>
                </a:lnTo>
                <a:lnTo>
                  <a:pt x="336575" y="323850"/>
                </a:lnTo>
                <a:lnTo>
                  <a:pt x="272922" y="323850"/>
                </a:lnTo>
                <a:lnTo>
                  <a:pt x="253488" y="322087"/>
                </a:lnTo>
                <a:lnTo>
                  <a:pt x="204088" y="296798"/>
                </a:lnTo>
                <a:lnTo>
                  <a:pt x="192277" y="284098"/>
                </a:lnTo>
                <a:lnTo>
                  <a:pt x="188340" y="276986"/>
                </a:lnTo>
                <a:close/>
              </a:path>
              <a:path w="455930" h="457200">
                <a:moveTo>
                  <a:pt x="329056" y="307213"/>
                </a:moveTo>
                <a:lnTo>
                  <a:pt x="283876" y="323278"/>
                </a:lnTo>
                <a:lnTo>
                  <a:pt x="272922" y="323850"/>
                </a:lnTo>
                <a:lnTo>
                  <a:pt x="336575" y="323850"/>
                </a:lnTo>
                <a:lnTo>
                  <a:pt x="334932" y="320109"/>
                </a:lnTo>
                <a:lnTo>
                  <a:pt x="329056" y="307213"/>
                </a:lnTo>
                <a:close/>
              </a:path>
              <a:path w="455930" h="457200">
                <a:moveTo>
                  <a:pt x="289559" y="242061"/>
                </a:moveTo>
                <a:lnTo>
                  <a:pt x="101218" y="242061"/>
                </a:lnTo>
                <a:lnTo>
                  <a:pt x="86994" y="276986"/>
                </a:lnTo>
                <a:lnTo>
                  <a:pt x="276097" y="276986"/>
                </a:lnTo>
                <a:lnTo>
                  <a:pt x="289559" y="242061"/>
                </a:lnTo>
                <a:close/>
              </a:path>
              <a:path w="455930" h="457200">
                <a:moveTo>
                  <a:pt x="177164" y="213486"/>
                </a:moveTo>
                <a:lnTo>
                  <a:pt x="129793" y="213486"/>
                </a:lnTo>
                <a:lnTo>
                  <a:pt x="129793" y="218312"/>
                </a:lnTo>
                <a:lnTo>
                  <a:pt x="128904" y="223011"/>
                </a:lnTo>
                <a:lnTo>
                  <a:pt x="128904" y="232536"/>
                </a:lnTo>
                <a:lnTo>
                  <a:pt x="129793" y="237362"/>
                </a:lnTo>
                <a:lnTo>
                  <a:pt x="129793" y="242061"/>
                </a:lnTo>
                <a:lnTo>
                  <a:pt x="177164" y="242061"/>
                </a:lnTo>
                <a:lnTo>
                  <a:pt x="177164" y="238125"/>
                </a:lnTo>
                <a:lnTo>
                  <a:pt x="176402" y="234187"/>
                </a:lnTo>
                <a:lnTo>
                  <a:pt x="176402" y="221487"/>
                </a:lnTo>
                <a:lnTo>
                  <a:pt x="177164" y="217423"/>
                </a:lnTo>
                <a:lnTo>
                  <a:pt x="177164" y="213486"/>
                </a:lnTo>
                <a:close/>
              </a:path>
              <a:path w="455930" h="457200">
                <a:moveTo>
                  <a:pt x="315594" y="178561"/>
                </a:moveTo>
                <a:lnTo>
                  <a:pt x="101218" y="178561"/>
                </a:lnTo>
                <a:lnTo>
                  <a:pt x="86994" y="213486"/>
                </a:lnTo>
                <a:lnTo>
                  <a:pt x="301370" y="213486"/>
                </a:lnTo>
                <a:lnTo>
                  <a:pt x="315594" y="178561"/>
                </a:lnTo>
                <a:close/>
              </a:path>
              <a:path w="455930" h="457200">
                <a:moveTo>
                  <a:pt x="273684" y="87248"/>
                </a:moveTo>
                <a:lnTo>
                  <a:pt x="216534" y="97313"/>
                </a:lnTo>
                <a:lnTo>
                  <a:pt x="170052" y="127000"/>
                </a:lnTo>
                <a:lnTo>
                  <a:pt x="142978" y="164593"/>
                </a:lnTo>
                <a:lnTo>
                  <a:pt x="136906" y="178561"/>
                </a:lnTo>
                <a:lnTo>
                  <a:pt x="188340" y="178561"/>
                </a:lnTo>
                <a:lnTo>
                  <a:pt x="191569" y="173239"/>
                </a:lnTo>
                <a:lnTo>
                  <a:pt x="195310" y="167989"/>
                </a:lnTo>
                <a:lnTo>
                  <a:pt x="235553" y="138271"/>
                </a:lnTo>
                <a:lnTo>
                  <a:pt x="272922" y="131698"/>
                </a:lnTo>
                <a:lnTo>
                  <a:pt x="334865" y="131698"/>
                </a:lnTo>
                <a:lnTo>
                  <a:pt x="345694" y="105536"/>
                </a:lnTo>
                <a:lnTo>
                  <a:pt x="329227" y="97643"/>
                </a:lnTo>
                <a:lnTo>
                  <a:pt x="311784" y="91916"/>
                </a:lnTo>
                <a:lnTo>
                  <a:pt x="293294" y="88427"/>
                </a:lnTo>
                <a:lnTo>
                  <a:pt x="273684" y="87248"/>
                </a:lnTo>
                <a:close/>
              </a:path>
              <a:path w="455930" h="457200">
                <a:moveTo>
                  <a:pt x="334865" y="131698"/>
                </a:moveTo>
                <a:lnTo>
                  <a:pt x="272922" y="131698"/>
                </a:lnTo>
                <a:lnTo>
                  <a:pt x="283876" y="132151"/>
                </a:lnTo>
                <a:lnTo>
                  <a:pt x="294258" y="133508"/>
                </a:lnTo>
                <a:lnTo>
                  <a:pt x="328294" y="147573"/>
                </a:lnTo>
                <a:lnTo>
                  <a:pt x="334865" y="131698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41726" y="3107258"/>
            <a:ext cx="60331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b="1">
                <a:solidFill>
                  <a:srgbClr val="001F5F"/>
                </a:solidFill>
                <a:latin typeface="Arial"/>
                <a:cs typeface="Arial"/>
              </a:rPr>
              <a:t>Χρηματοδότηση</a:t>
            </a:r>
            <a:r>
              <a:rPr dirty="0" sz="1600" spc="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από</a:t>
            </a:r>
            <a:r>
              <a:rPr dirty="0" sz="1600" spc="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30" b="1">
                <a:solidFill>
                  <a:srgbClr val="001F5F"/>
                </a:solidFill>
                <a:latin typeface="Arial"/>
                <a:cs typeface="Arial"/>
              </a:rPr>
              <a:t>το</a:t>
            </a:r>
            <a:r>
              <a:rPr dirty="0" sz="1600" spc="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Ταμείο</a:t>
            </a:r>
            <a:r>
              <a:rPr dirty="0" sz="1600" spc="-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Ανάκαμψης</a:t>
            </a:r>
            <a:r>
              <a:rPr dirty="0" sz="1600" spc="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001F5F"/>
                </a:solidFill>
                <a:latin typeface="Arial"/>
                <a:cs typeface="Arial"/>
              </a:rPr>
              <a:t>και</a:t>
            </a:r>
            <a:r>
              <a:rPr dirty="0" sz="16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Ανθεκτικότητας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7508" y="1380236"/>
            <a:ext cx="36906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44536A"/>
                </a:solidFill>
                <a:latin typeface="Arial"/>
                <a:cs typeface="Arial"/>
              </a:rPr>
              <a:t>Κόστος</a:t>
            </a:r>
            <a:r>
              <a:rPr dirty="0" sz="1600" b="1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44536A"/>
                </a:solidFill>
                <a:latin typeface="Arial"/>
                <a:cs typeface="Arial"/>
              </a:rPr>
              <a:t>απογευματινών</a:t>
            </a:r>
            <a:r>
              <a:rPr dirty="0" sz="1600" spc="30" b="1">
                <a:solidFill>
                  <a:srgbClr val="44536A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44536A"/>
                </a:solidFill>
                <a:latin typeface="Arial"/>
                <a:cs typeface="Arial"/>
              </a:rPr>
              <a:t>χειρουργείων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88207" y="1292352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437388"/>
                </a:lnTo>
                <a:lnTo>
                  <a:pt x="19812" y="437388"/>
                </a:lnTo>
                <a:lnTo>
                  <a:pt x="19812" y="19812"/>
                </a:lnTo>
                <a:lnTo>
                  <a:pt x="457200" y="19812"/>
                </a:lnTo>
                <a:lnTo>
                  <a:pt x="457200" y="0"/>
                </a:lnTo>
                <a:close/>
              </a:path>
              <a:path w="457200" h="457200">
                <a:moveTo>
                  <a:pt x="457200" y="19812"/>
                </a:moveTo>
                <a:lnTo>
                  <a:pt x="437388" y="19812"/>
                </a:lnTo>
                <a:lnTo>
                  <a:pt x="437388" y="437388"/>
                </a:lnTo>
                <a:lnTo>
                  <a:pt x="457200" y="437388"/>
                </a:lnTo>
                <a:lnTo>
                  <a:pt x="457200" y="19812"/>
                </a:lnTo>
                <a:close/>
              </a:path>
              <a:path w="457200" h="457200">
                <a:moveTo>
                  <a:pt x="234950" y="90550"/>
                </a:moveTo>
                <a:lnTo>
                  <a:pt x="222250" y="90550"/>
                </a:lnTo>
                <a:lnTo>
                  <a:pt x="215900" y="93725"/>
                </a:lnTo>
                <a:lnTo>
                  <a:pt x="212725" y="99187"/>
                </a:lnTo>
                <a:lnTo>
                  <a:pt x="77724" y="333375"/>
                </a:lnTo>
                <a:lnTo>
                  <a:pt x="75203" y="342638"/>
                </a:lnTo>
                <a:lnTo>
                  <a:pt x="77660" y="351377"/>
                </a:lnTo>
                <a:lnTo>
                  <a:pt x="84117" y="357878"/>
                </a:lnTo>
                <a:lnTo>
                  <a:pt x="93599" y="360425"/>
                </a:lnTo>
                <a:lnTo>
                  <a:pt x="363474" y="360425"/>
                </a:lnTo>
                <a:lnTo>
                  <a:pt x="373026" y="357878"/>
                </a:lnTo>
                <a:lnTo>
                  <a:pt x="379507" y="351377"/>
                </a:lnTo>
                <a:lnTo>
                  <a:pt x="381940" y="342638"/>
                </a:lnTo>
                <a:lnTo>
                  <a:pt x="381587" y="341375"/>
                </a:lnTo>
                <a:lnTo>
                  <a:pt x="95250" y="341375"/>
                </a:lnTo>
                <a:lnTo>
                  <a:pt x="228600" y="110362"/>
                </a:lnTo>
                <a:lnTo>
                  <a:pt x="250911" y="110362"/>
                </a:lnTo>
                <a:lnTo>
                  <a:pt x="244475" y="99187"/>
                </a:lnTo>
                <a:lnTo>
                  <a:pt x="241300" y="93725"/>
                </a:lnTo>
                <a:lnTo>
                  <a:pt x="234950" y="90550"/>
                </a:lnTo>
                <a:close/>
              </a:path>
              <a:path w="457200" h="457200">
                <a:moveTo>
                  <a:pt x="250911" y="110362"/>
                </a:moveTo>
                <a:lnTo>
                  <a:pt x="228600" y="110362"/>
                </a:lnTo>
                <a:lnTo>
                  <a:pt x="361950" y="341375"/>
                </a:lnTo>
                <a:lnTo>
                  <a:pt x="381587" y="341375"/>
                </a:lnTo>
                <a:lnTo>
                  <a:pt x="379349" y="333375"/>
                </a:lnTo>
                <a:lnTo>
                  <a:pt x="250911" y="110362"/>
                </a:lnTo>
                <a:close/>
              </a:path>
              <a:path w="457200" h="457200">
                <a:moveTo>
                  <a:pt x="236474" y="287400"/>
                </a:moveTo>
                <a:lnTo>
                  <a:pt x="220599" y="287400"/>
                </a:lnTo>
                <a:lnTo>
                  <a:pt x="214249" y="293750"/>
                </a:lnTo>
                <a:lnTo>
                  <a:pt x="214249" y="309625"/>
                </a:lnTo>
                <a:lnTo>
                  <a:pt x="220599" y="315975"/>
                </a:lnTo>
                <a:lnTo>
                  <a:pt x="236474" y="315975"/>
                </a:lnTo>
                <a:lnTo>
                  <a:pt x="242824" y="309625"/>
                </a:lnTo>
                <a:lnTo>
                  <a:pt x="242824" y="293750"/>
                </a:lnTo>
                <a:lnTo>
                  <a:pt x="236474" y="287400"/>
                </a:lnTo>
                <a:close/>
              </a:path>
              <a:path w="457200" h="457200">
                <a:moveTo>
                  <a:pt x="238125" y="188087"/>
                </a:moveTo>
                <a:lnTo>
                  <a:pt x="219075" y="188087"/>
                </a:lnTo>
                <a:lnTo>
                  <a:pt x="219075" y="267462"/>
                </a:lnTo>
                <a:lnTo>
                  <a:pt x="238125" y="267462"/>
                </a:lnTo>
                <a:lnTo>
                  <a:pt x="238125" y="188087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609844" y="2052827"/>
            <a:ext cx="429895" cy="658495"/>
          </a:xfrm>
          <a:custGeom>
            <a:avLst/>
            <a:gdLst/>
            <a:ahLst/>
            <a:cxnLst/>
            <a:rect l="l" t="t" r="r" b="b"/>
            <a:pathLst>
              <a:path w="429895" h="658494">
                <a:moveTo>
                  <a:pt x="322325" y="0"/>
                </a:moveTo>
                <a:lnTo>
                  <a:pt x="107441" y="0"/>
                </a:lnTo>
                <a:lnTo>
                  <a:pt x="107441" y="443484"/>
                </a:lnTo>
                <a:lnTo>
                  <a:pt x="0" y="443484"/>
                </a:lnTo>
                <a:lnTo>
                  <a:pt x="214883" y="658368"/>
                </a:lnTo>
                <a:lnTo>
                  <a:pt x="429767" y="443484"/>
                </a:lnTo>
                <a:lnTo>
                  <a:pt x="322325" y="443484"/>
                </a:lnTo>
                <a:lnTo>
                  <a:pt x="322325" y="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382770" y="5240782"/>
            <a:ext cx="368490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6FC0"/>
                </a:solidFill>
                <a:latin typeface="Arial"/>
                <a:cs typeface="Arial"/>
              </a:rPr>
              <a:t>Καμία</a:t>
            </a:r>
            <a:r>
              <a:rPr dirty="0" sz="1800" spc="-1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FC0"/>
                </a:solidFill>
                <a:latin typeface="Arial"/>
                <a:cs typeface="Arial"/>
              </a:rPr>
              <a:t>επιβάρυνση</a:t>
            </a:r>
            <a:r>
              <a:rPr dirty="0" sz="1800" spc="25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6FC0"/>
                </a:solidFill>
                <a:latin typeface="Arial"/>
                <a:cs typeface="Arial"/>
              </a:rPr>
              <a:t>για</a:t>
            </a:r>
            <a:r>
              <a:rPr dirty="0" sz="1800" spc="-20" b="1">
                <a:solidFill>
                  <a:srgbClr val="006FC0"/>
                </a:solidFill>
                <a:latin typeface="Arial"/>
                <a:cs typeface="Arial"/>
              </a:rPr>
              <a:t> τον</a:t>
            </a:r>
            <a:r>
              <a:rPr dirty="0" sz="1800" spc="-30" b="1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6FC0"/>
                </a:solidFill>
                <a:latin typeface="Arial"/>
                <a:cs typeface="Arial"/>
              </a:rPr>
              <a:t>πολίτη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609844" y="3811523"/>
            <a:ext cx="429895" cy="658495"/>
          </a:xfrm>
          <a:custGeom>
            <a:avLst/>
            <a:gdLst/>
            <a:ahLst/>
            <a:cxnLst/>
            <a:rect l="l" t="t" r="r" b="b"/>
            <a:pathLst>
              <a:path w="429895" h="658495">
                <a:moveTo>
                  <a:pt x="322325" y="0"/>
                </a:moveTo>
                <a:lnTo>
                  <a:pt x="107441" y="0"/>
                </a:lnTo>
                <a:lnTo>
                  <a:pt x="107441" y="443483"/>
                </a:lnTo>
                <a:lnTo>
                  <a:pt x="0" y="443483"/>
                </a:lnTo>
                <a:lnTo>
                  <a:pt x="214883" y="658368"/>
                </a:lnTo>
                <a:lnTo>
                  <a:pt x="429767" y="443483"/>
                </a:lnTo>
                <a:lnTo>
                  <a:pt x="322325" y="443483"/>
                </a:lnTo>
                <a:lnTo>
                  <a:pt x="322325" y="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48256" y="5105400"/>
            <a:ext cx="7553325" cy="530860"/>
          </a:xfrm>
          <a:custGeom>
            <a:avLst/>
            <a:gdLst/>
            <a:ahLst/>
            <a:cxnLst/>
            <a:rect l="l" t="t" r="r" b="b"/>
            <a:pathLst>
              <a:path w="7553325" h="530860">
                <a:moveTo>
                  <a:pt x="256032" y="265176"/>
                </a:moveTo>
                <a:lnTo>
                  <a:pt x="0" y="0"/>
                </a:lnTo>
                <a:lnTo>
                  <a:pt x="0" y="530352"/>
                </a:lnTo>
                <a:lnTo>
                  <a:pt x="256032" y="265176"/>
                </a:lnTo>
                <a:close/>
              </a:path>
              <a:path w="7553325" h="530860">
                <a:moveTo>
                  <a:pt x="7552944" y="0"/>
                </a:moveTo>
                <a:lnTo>
                  <a:pt x="7296912" y="265176"/>
                </a:lnTo>
                <a:lnTo>
                  <a:pt x="7552944" y="530352"/>
                </a:lnTo>
                <a:lnTo>
                  <a:pt x="755294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579352" y="6460156"/>
            <a:ext cx="2165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z="1000" spc="-5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fld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513334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Παράδειγμα</a:t>
            </a:r>
            <a:r>
              <a:rPr dirty="0" spc="-20"/>
              <a:t> </a:t>
            </a:r>
            <a:r>
              <a:rPr dirty="0" spc="-5"/>
              <a:t>χειρουργικής</a:t>
            </a:r>
            <a:r>
              <a:rPr dirty="0" spc="15"/>
              <a:t> </a:t>
            </a:r>
            <a:r>
              <a:rPr dirty="0" spc="-5"/>
              <a:t>επέμβασης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18894" y="2383027"/>
          <a:ext cx="8297545" cy="3731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9900"/>
                <a:gridCol w="3997959"/>
              </a:tblGrid>
              <a:tr h="401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ΧΕΙΡΟΥΡΓΟΣ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Ε.Σ.Υ.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4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ΜΕΣΟ</a:t>
                      </a:r>
                      <a:r>
                        <a:rPr dirty="0" sz="1400" spc="-6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ΚΟΣΤΟΣ</a:t>
                      </a:r>
                      <a:r>
                        <a:rPr dirty="0" sz="14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ΕΠΕΜΒΑΣΗΣ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</a:tr>
              <a:tr h="331596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1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10.725</a:t>
                      </a:r>
                      <a:r>
                        <a:rPr dirty="0" sz="1400" spc="-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3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72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2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9.697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3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72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3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5.535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3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72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4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5.367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3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597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5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5.285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72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6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4.790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724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7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4.533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723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8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4.431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635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9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4.270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1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ΧΕΙΡΟΥΡΓΟΣ</a:t>
                      </a: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10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370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2.585</a:t>
                      </a:r>
                      <a:r>
                        <a:rPr dirty="0" sz="14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€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609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850391" y="1313688"/>
            <a:ext cx="10491470" cy="661670"/>
            <a:chOff x="850391" y="1313688"/>
            <a:chExt cx="10491470" cy="661670"/>
          </a:xfrm>
        </p:grpSpPr>
        <p:sp>
          <p:nvSpPr>
            <p:cNvPr id="5" name="object 5"/>
            <p:cNvSpPr/>
            <p:nvPr/>
          </p:nvSpPr>
          <p:spPr>
            <a:xfrm>
              <a:off x="978407" y="1313688"/>
              <a:ext cx="10363200" cy="661670"/>
            </a:xfrm>
            <a:custGeom>
              <a:avLst/>
              <a:gdLst/>
              <a:ahLst/>
              <a:cxnLst/>
              <a:rect l="l" t="t" r="r" b="b"/>
              <a:pathLst>
                <a:path w="10363200" h="661669">
                  <a:moveTo>
                    <a:pt x="10252964" y="0"/>
                  </a:moveTo>
                  <a:lnTo>
                    <a:pt x="110235" y="0"/>
                  </a:lnTo>
                  <a:lnTo>
                    <a:pt x="67326" y="8669"/>
                  </a:lnTo>
                  <a:lnTo>
                    <a:pt x="32286" y="32305"/>
                  </a:lnTo>
                  <a:lnTo>
                    <a:pt x="8662" y="67347"/>
                  </a:lnTo>
                  <a:lnTo>
                    <a:pt x="0" y="110236"/>
                  </a:lnTo>
                  <a:lnTo>
                    <a:pt x="0" y="551179"/>
                  </a:lnTo>
                  <a:lnTo>
                    <a:pt x="8662" y="594068"/>
                  </a:lnTo>
                  <a:lnTo>
                    <a:pt x="32286" y="629110"/>
                  </a:lnTo>
                  <a:lnTo>
                    <a:pt x="67326" y="652746"/>
                  </a:lnTo>
                  <a:lnTo>
                    <a:pt x="110235" y="661415"/>
                  </a:lnTo>
                  <a:lnTo>
                    <a:pt x="10252964" y="661415"/>
                  </a:lnTo>
                  <a:lnTo>
                    <a:pt x="10295852" y="652746"/>
                  </a:lnTo>
                  <a:lnTo>
                    <a:pt x="10330894" y="629110"/>
                  </a:lnTo>
                  <a:lnTo>
                    <a:pt x="10354530" y="594068"/>
                  </a:lnTo>
                  <a:lnTo>
                    <a:pt x="10363200" y="551179"/>
                  </a:lnTo>
                  <a:lnTo>
                    <a:pt x="10363200" y="110236"/>
                  </a:lnTo>
                  <a:lnTo>
                    <a:pt x="10354530" y="67347"/>
                  </a:lnTo>
                  <a:lnTo>
                    <a:pt x="10330894" y="32305"/>
                  </a:lnTo>
                  <a:lnTo>
                    <a:pt x="10295852" y="8669"/>
                  </a:lnTo>
                  <a:lnTo>
                    <a:pt x="10252964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850391" y="1383792"/>
              <a:ext cx="256540" cy="530860"/>
            </a:xfrm>
            <a:custGeom>
              <a:avLst/>
              <a:gdLst/>
              <a:ahLst/>
              <a:cxnLst/>
              <a:rect l="l" t="t" r="r" b="b"/>
              <a:pathLst>
                <a:path w="256540" h="530860">
                  <a:moveTo>
                    <a:pt x="0" y="0"/>
                  </a:moveTo>
                  <a:lnTo>
                    <a:pt x="0" y="530352"/>
                  </a:lnTo>
                  <a:lnTo>
                    <a:pt x="256032" y="2651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1427733" y="1410462"/>
            <a:ext cx="8777605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400" spc="-15">
                <a:solidFill>
                  <a:srgbClr val="2E5395"/>
                </a:solidFill>
                <a:latin typeface="Microsoft Sans Serif"/>
                <a:cs typeface="Microsoft Sans Serif"/>
              </a:rPr>
              <a:t>Παράδειγμα</a:t>
            </a:r>
            <a:r>
              <a:rPr dirty="0" sz="1400" spc="2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σύγκρισης</a:t>
            </a:r>
            <a:r>
              <a:rPr dirty="0" sz="1400" spc="-1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2E5395"/>
                </a:solidFill>
                <a:latin typeface="Arial"/>
                <a:cs typeface="Arial"/>
              </a:rPr>
              <a:t>κόστους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75">
                <a:solidFill>
                  <a:srgbClr val="2E5395"/>
                </a:solidFill>
                <a:latin typeface="Microsoft Sans Serif"/>
                <a:cs typeface="Microsoft Sans Serif"/>
              </a:rPr>
              <a:t>της</a:t>
            </a:r>
            <a:r>
              <a:rPr dirty="0" sz="1400" spc="20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25">
                <a:solidFill>
                  <a:srgbClr val="2E5395"/>
                </a:solidFill>
                <a:latin typeface="Microsoft Sans Serif"/>
                <a:cs typeface="Microsoft Sans Serif"/>
              </a:rPr>
              <a:t>χειρουργικής</a:t>
            </a:r>
            <a:r>
              <a:rPr dirty="0" sz="1400" spc="-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>
                <a:solidFill>
                  <a:srgbClr val="2E5395"/>
                </a:solidFill>
                <a:latin typeface="Microsoft Sans Serif"/>
                <a:cs typeface="Microsoft Sans Serif"/>
              </a:rPr>
              <a:t>επέμβασης</a:t>
            </a:r>
            <a:r>
              <a:rPr dirty="0" sz="1400" spc="15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«Παράκαμψη </a:t>
            </a: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Στεφανιαίας</a:t>
            </a:r>
            <a:r>
              <a:rPr dirty="0" sz="1400" spc="-6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E5395"/>
                </a:solidFill>
                <a:latin typeface="Arial"/>
                <a:cs typeface="Arial"/>
              </a:rPr>
              <a:t>Αρτηρίας»</a:t>
            </a:r>
            <a:r>
              <a:rPr dirty="0" sz="1400" spc="3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65">
                <a:solidFill>
                  <a:srgbClr val="2E5395"/>
                </a:solidFill>
                <a:latin typeface="Microsoft Sans Serif"/>
                <a:cs typeface="Microsoft Sans Serif"/>
              </a:rPr>
              <a:t>από</a:t>
            </a:r>
            <a:endParaRPr sz="1400">
              <a:latin typeface="Microsoft Sans Serif"/>
              <a:cs typeface="Microsoft Sans Serif"/>
            </a:endParaRPr>
          </a:p>
          <a:p>
            <a:pPr marL="299085">
              <a:lnSpc>
                <a:spcPct val="100000"/>
              </a:lnSpc>
            </a:pPr>
            <a:r>
              <a:rPr dirty="0" sz="1400" spc="-5" b="1">
                <a:solidFill>
                  <a:srgbClr val="2E5395"/>
                </a:solidFill>
                <a:latin typeface="Arial"/>
                <a:cs typeface="Arial"/>
              </a:rPr>
              <a:t>χειρουργούς</a:t>
            </a:r>
            <a:r>
              <a:rPr dirty="0" sz="1400" spc="-7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2E5395"/>
                </a:solidFill>
                <a:latin typeface="Arial"/>
                <a:cs typeface="Arial"/>
              </a:rPr>
              <a:t>στο</a:t>
            </a:r>
            <a:r>
              <a:rPr dirty="0" sz="1400" spc="-2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30" b="1">
                <a:solidFill>
                  <a:srgbClr val="2E5395"/>
                </a:solidFill>
                <a:latin typeface="Arial"/>
                <a:cs typeface="Arial"/>
              </a:rPr>
              <a:t>Ε.Σ.Υ.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79352" y="6460156"/>
            <a:ext cx="216535" cy="167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z="1000" spc="-5">
                <a:solidFill>
                  <a:srgbClr val="001F5F"/>
                </a:solidFill>
                <a:latin typeface="Microsoft Sans Serif"/>
                <a:cs typeface="Microsoft Sans Serif"/>
              </a:rPr>
              <a:t>11</a:t>
            </a:fld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8865235" cy="6858000"/>
            <a:chOff x="0" y="0"/>
            <a:chExt cx="8865235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185659" cy="6858000"/>
            </a:xfrm>
            <a:custGeom>
              <a:avLst/>
              <a:gdLst/>
              <a:ahLst/>
              <a:cxnLst/>
              <a:rect l="l" t="t" r="r" b="b"/>
              <a:pathLst>
                <a:path w="7185659" h="6858000">
                  <a:moveTo>
                    <a:pt x="7185660" y="0"/>
                  </a:moveTo>
                  <a:lnTo>
                    <a:pt x="2935224" y="0"/>
                  </a:lnTo>
                  <a:lnTo>
                    <a:pt x="0" y="0"/>
                  </a:lnTo>
                  <a:lnTo>
                    <a:pt x="0" y="6858000"/>
                  </a:lnTo>
                  <a:lnTo>
                    <a:pt x="2935224" y="6858000"/>
                  </a:lnTo>
                  <a:lnTo>
                    <a:pt x="7185660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21808" y="4526279"/>
              <a:ext cx="3543299" cy="8305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6623684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Σημαντικότητα</a:t>
            </a:r>
            <a:r>
              <a:rPr dirty="0" spc="20"/>
              <a:t> </a:t>
            </a:r>
            <a:r>
              <a:rPr dirty="0"/>
              <a:t>της</a:t>
            </a:r>
            <a:r>
              <a:rPr dirty="0" spc="5"/>
              <a:t> </a:t>
            </a:r>
            <a:r>
              <a:rPr dirty="0" spc="-5"/>
              <a:t>Ενιαίας</a:t>
            </a:r>
            <a:r>
              <a:rPr dirty="0" spc="-10"/>
              <a:t> </a:t>
            </a:r>
            <a:r>
              <a:rPr dirty="0"/>
              <a:t>Λίστας</a:t>
            </a:r>
            <a:r>
              <a:rPr dirty="0" spc="-5"/>
              <a:t> Χειρουργείου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457702" y="1290574"/>
            <a:ext cx="5276850" cy="474980"/>
            <a:chOff x="3457702" y="1290574"/>
            <a:chExt cx="5276850" cy="474980"/>
          </a:xfrm>
        </p:grpSpPr>
        <p:sp>
          <p:nvSpPr>
            <p:cNvPr id="4" name="object 4"/>
            <p:cNvSpPr/>
            <p:nvPr/>
          </p:nvSpPr>
          <p:spPr>
            <a:xfrm>
              <a:off x="3464052" y="1296924"/>
              <a:ext cx="5264150" cy="462280"/>
            </a:xfrm>
            <a:custGeom>
              <a:avLst/>
              <a:gdLst/>
              <a:ahLst/>
              <a:cxnLst/>
              <a:rect l="l" t="t" r="r" b="b"/>
              <a:pathLst>
                <a:path w="5264150" h="462280">
                  <a:moveTo>
                    <a:pt x="5186933" y="0"/>
                  </a:moveTo>
                  <a:lnTo>
                    <a:pt x="76962" y="0"/>
                  </a:lnTo>
                  <a:lnTo>
                    <a:pt x="46988" y="6042"/>
                  </a:lnTo>
                  <a:lnTo>
                    <a:pt x="22526" y="22526"/>
                  </a:lnTo>
                  <a:lnTo>
                    <a:pt x="6042" y="46988"/>
                  </a:lnTo>
                  <a:lnTo>
                    <a:pt x="0" y="76962"/>
                  </a:lnTo>
                  <a:lnTo>
                    <a:pt x="0" y="384810"/>
                  </a:lnTo>
                  <a:lnTo>
                    <a:pt x="6042" y="414783"/>
                  </a:lnTo>
                  <a:lnTo>
                    <a:pt x="22526" y="439245"/>
                  </a:lnTo>
                  <a:lnTo>
                    <a:pt x="46988" y="455729"/>
                  </a:lnTo>
                  <a:lnTo>
                    <a:pt x="76962" y="461772"/>
                  </a:lnTo>
                  <a:lnTo>
                    <a:pt x="5186933" y="461772"/>
                  </a:lnTo>
                  <a:lnTo>
                    <a:pt x="5216907" y="455729"/>
                  </a:lnTo>
                  <a:lnTo>
                    <a:pt x="5241369" y="439245"/>
                  </a:lnTo>
                  <a:lnTo>
                    <a:pt x="5257853" y="414783"/>
                  </a:lnTo>
                  <a:lnTo>
                    <a:pt x="5263896" y="384810"/>
                  </a:lnTo>
                  <a:lnTo>
                    <a:pt x="5263896" y="76962"/>
                  </a:lnTo>
                  <a:lnTo>
                    <a:pt x="5257853" y="46988"/>
                  </a:lnTo>
                  <a:lnTo>
                    <a:pt x="5241369" y="22526"/>
                  </a:lnTo>
                  <a:lnTo>
                    <a:pt x="5216907" y="6042"/>
                  </a:lnTo>
                  <a:lnTo>
                    <a:pt x="518693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464052" y="1296924"/>
              <a:ext cx="5264150" cy="462280"/>
            </a:xfrm>
            <a:custGeom>
              <a:avLst/>
              <a:gdLst/>
              <a:ahLst/>
              <a:cxnLst/>
              <a:rect l="l" t="t" r="r" b="b"/>
              <a:pathLst>
                <a:path w="5264150" h="462280">
                  <a:moveTo>
                    <a:pt x="0" y="76962"/>
                  </a:moveTo>
                  <a:lnTo>
                    <a:pt x="6042" y="46988"/>
                  </a:lnTo>
                  <a:lnTo>
                    <a:pt x="22526" y="22526"/>
                  </a:lnTo>
                  <a:lnTo>
                    <a:pt x="46988" y="6042"/>
                  </a:lnTo>
                  <a:lnTo>
                    <a:pt x="76962" y="0"/>
                  </a:lnTo>
                  <a:lnTo>
                    <a:pt x="5186933" y="0"/>
                  </a:lnTo>
                  <a:lnTo>
                    <a:pt x="5216907" y="6042"/>
                  </a:lnTo>
                  <a:lnTo>
                    <a:pt x="5241369" y="22526"/>
                  </a:lnTo>
                  <a:lnTo>
                    <a:pt x="5257853" y="46988"/>
                  </a:lnTo>
                  <a:lnTo>
                    <a:pt x="5263896" y="76962"/>
                  </a:lnTo>
                  <a:lnTo>
                    <a:pt x="5263896" y="384810"/>
                  </a:lnTo>
                  <a:lnTo>
                    <a:pt x="5257853" y="414783"/>
                  </a:lnTo>
                  <a:lnTo>
                    <a:pt x="5241369" y="439245"/>
                  </a:lnTo>
                  <a:lnTo>
                    <a:pt x="5216907" y="455729"/>
                  </a:lnTo>
                  <a:lnTo>
                    <a:pt x="5186933" y="461772"/>
                  </a:lnTo>
                  <a:lnTo>
                    <a:pt x="76962" y="461772"/>
                  </a:lnTo>
                  <a:lnTo>
                    <a:pt x="46988" y="455729"/>
                  </a:lnTo>
                  <a:lnTo>
                    <a:pt x="22526" y="439245"/>
                  </a:lnTo>
                  <a:lnTo>
                    <a:pt x="6042" y="414783"/>
                  </a:lnTo>
                  <a:lnTo>
                    <a:pt x="0" y="384810"/>
                  </a:lnTo>
                  <a:lnTo>
                    <a:pt x="0" y="76962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/>
          <p:cNvGrpSpPr/>
          <p:nvPr/>
        </p:nvGrpSpPr>
        <p:grpSpPr>
          <a:xfrm>
            <a:off x="3457702" y="2080005"/>
            <a:ext cx="5276850" cy="473075"/>
            <a:chOff x="3457702" y="2080005"/>
            <a:chExt cx="5276850" cy="473075"/>
          </a:xfrm>
        </p:grpSpPr>
        <p:sp>
          <p:nvSpPr>
            <p:cNvPr id="7" name="object 7"/>
            <p:cNvSpPr/>
            <p:nvPr/>
          </p:nvSpPr>
          <p:spPr>
            <a:xfrm>
              <a:off x="3464052" y="2086355"/>
              <a:ext cx="5264150" cy="460375"/>
            </a:xfrm>
            <a:custGeom>
              <a:avLst/>
              <a:gdLst/>
              <a:ahLst/>
              <a:cxnLst/>
              <a:rect l="l" t="t" r="r" b="b"/>
              <a:pathLst>
                <a:path w="5264150" h="460375">
                  <a:moveTo>
                    <a:pt x="5187188" y="0"/>
                  </a:moveTo>
                  <a:lnTo>
                    <a:pt x="76708" y="0"/>
                  </a:lnTo>
                  <a:lnTo>
                    <a:pt x="46827" y="6020"/>
                  </a:lnTo>
                  <a:lnTo>
                    <a:pt x="22447" y="22447"/>
                  </a:lnTo>
                  <a:lnTo>
                    <a:pt x="6020" y="46827"/>
                  </a:lnTo>
                  <a:lnTo>
                    <a:pt x="0" y="76708"/>
                  </a:lnTo>
                  <a:lnTo>
                    <a:pt x="0" y="383540"/>
                  </a:lnTo>
                  <a:lnTo>
                    <a:pt x="6020" y="413420"/>
                  </a:lnTo>
                  <a:lnTo>
                    <a:pt x="22447" y="437800"/>
                  </a:lnTo>
                  <a:lnTo>
                    <a:pt x="46827" y="454227"/>
                  </a:lnTo>
                  <a:lnTo>
                    <a:pt x="76708" y="460248"/>
                  </a:lnTo>
                  <a:lnTo>
                    <a:pt x="5187188" y="460248"/>
                  </a:lnTo>
                  <a:lnTo>
                    <a:pt x="5217068" y="454227"/>
                  </a:lnTo>
                  <a:lnTo>
                    <a:pt x="5241448" y="437800"/>
                  </a:lnTo>
                  <a:lnTo>
                    <a:pt x="5257875" y="413420"/>
                  </a:lnTo>
                  <a:lnTo>
                    <a:pt x="5263896" y="383540"/>
                  </a:lnTo>
                  <a:lnTo>
                    <a:pt x="5263896" y="76708"/>
                  </a:lnTo>
                  <a:lnTo>
                    <a:pt x="5257875" y="46827"/>
                  </a:lnTo>
                  <a:lnTo>
                    <a:pt x="5241448" y="22447"/>
                  </a:lnTo>
                  <a:lnTo>
                    <a:pt x="5217068" y="6020"/>
                  </a:lnTo>
                  <a:lnTo>
                    <a:pt x="518718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464052" y="2086355"/>
              <a:ext cx="5264150" cy="460375"/>
            </a:xfrm>
            <a:custGeom>
              <a:avLst/>
              <a:gdLst/>
              <a:ahLst/>
              <a:cxnLst/>
              <a:rect l="l" t="t" r="r" b="b"/>
              <a:pathLst>
                <a:path w="5264150" h="460375">
                  <a:moveTo>
                    <a:pt x="0" y="76708"/>
                  </a:moveTo>
                  <a:lnTo>
                    <a:pt x="6020" y="46827"/>
                  </a:lnTo>
                  <a:lnTo>
                    <a:pt x="22447" y="22447"/>
                  </a:lnTo>
                  <a:lnTo>
                    <a:pt x="46827" y="6020"/>
                  </a:lnTo>
                  <a:lnTo>
                    <a:pt x="76708" y="0"/>
                  </a:lnTo>
                  <a:lnTo>
                    <a:pt x="5187188" y="0"/>
                  </a:lnTo>
                  <a:lnTo>
                    <a:pt x="5217068" y="6020"/>
                  </a:lnTo>
                  <a:lnTo>
                    <a:pt x="5241448" y="22447"/>
                  </a:lnTo>
                  <a:lnTo>
                    <a:pt x="5257875" y="46827"/>
                  </a:lnTo>
                  <a:lnTo>
                    <a:pt x="5263896" y="76708"/>
                  </a:lnTo>
                  <a:lnTo>
                    <a:pt x="5263896" y="383540"/>
                  </a:lnTo>
                  <a:lnTo>
                    <a:pt x="5257875" y="413420"/>
                  </a:lnTo>
                  <a:lnTo>
                    <a:pt x="5241448" y="437800"/>
                  </a:lnTo>
                  <a:lnTo>
                    <a:pt x="5217068" y="454227"/>
                  </a:lnTo>
                  <a:lnTo>
                    <a:pt x="5187188" y="460248"/>
                  </a:lnTo>
                  <a:lnTo>
                    <a:pt x="76708" y="460248"/>
                  </a:lnTo>
                  <a:lnTo>
                    <a:pt x="46827" y="454227"/>
                  </a:lnTo>
                  <a:lnTo>
                    <a:pt x="22447" y="437800"/>
                  </a:lnTo>
                  <a:lnTo>
                    <a:pt x="6020" y="413420"/>
                  </a:lnTo>
                  <a:lnTo>
                    <a:pt x="0" y="383540"/>
                  </a:lnTo>
                  <a:lnTo>
                    <a:pt x="0" y="76708"/>
                  </a:lnTo>
                  <a:close/>
                </a:path>
              </a:pathLst>
            </a:custGeom>
            <a:ln w="12700">
              <a:solidFill>
                <a:srgbClr val="F1F1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3769614" y="1372361"/>
            <a:ext cx="4651375" cy="1089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232852"/>
                </a:solidFill>
                <a:latin typeface="Microsoft Sans Serif"/>
                <a:cs typeface="Microsoft Sans Serif"/>
              </a:rPr>
              <a:t>Τι</a:t>
            </a:r>
            <a:r>
              <a:rPr dirty="0" sz="180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5">
                <a:solidFill>
                  <a:srgbClr val="232852"/>
                </a:solidFill>
                <a:latin typeface="Microsoft Sans Serif"/>
                <a:cs typeface="Microsoft Sans Serif"/>
              </a:rPr>
              <a:t>σημαίνει</a:t>
            </a:r>
            <a:r>
              <a:rPr dirty="0" sz="1800" spc="15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232852"/>
                </a:solidFill>
                <a:latin typeface="Microsoft Sans Serif"/>
                <a:cs typeface="Microsoft Sans Serif"/>
              </a:rPr>
              <a:t>ικανοποιητικός</a:t>
            </a:r>
            <a:r>
              <a:rPr dirty="0" sz="1800" spc="3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0">
                <a:solidFill>
                  <a:srgbClr val="232852"/>
                </a:solidFill>
                <a:latin typeface="Microsoft Sans Serif"/>
                <a:cs typeface="Microsoft Sans Serif"/>
              </a:rPr>
              <a:t>χρόνος</a:t>
            </a:r>
            <a:r>
              <a:rPr dirty="0" sz="1800" spc="25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232852"/>
                </a:solidFill>
                <a:latin typeface="Microsoft Sans Serif"/>
                <a:cs typeface="Microsoft Sans Serif"/>
              </a:rPr>
              <a:t>αναμονής;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785"/>
              </a:spcBef>
            </a:pPr>
            <a:r>
              <a:rPr dirty="0" sz="1800" spc="-50">
                <a:solidFill>
                  <a:srgbClr val="232852"/>
                </a:solidFill>
                <a:latin typeface="Microsoft Sans Serif"/>
                <a:cs typeface="Microsoft Sans Serif"/>
              </a:rPr>
              <a:t>Τι</a:t>
            </a:r>
            <a:r>
              <a:rPr dirty="0" sz="1800" spc="5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5">
                <a:solidFill>
                  <a:srgbClr val="232852"/>
                </a:solidFill>
                <a:latin typeface="Microsoft Sans Serif"/>
                <a:cs typeface="Microsoft Sans Serif"/>
              </a:rPr>
              <a:t>σημαίνει</a:t>
            </a:r>
            <a:r>
              <a:rPr dirty="0" sz="1800" spc="2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">
                <a:solidFill>
                  <a:srgbClr val="232852"/>
                </a:solidFill>
                <a:latin typeface="Microsoft Sans Serif"/>
                <a:cs typeface="Microsoft Sans Serif"/>
              </a:rPr>
              <a:t>σωστή</a:t>
            </a:r>
            <a:r>
              <a:rPr dirty="0" sz="1800" spc="2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30">
                <a:solidFill>
                  <a:srgbClr val="232852"/>
                </a:solidFill>
                <a:latin typeface="Microsoft Sans Serif"/>
                <a:cs typeface="Microsoft Sans Serif"/>
              </a:rPr>
              <a:t>τήρηση</a:t>
            </a:r>
            <a:r>
              <a:rPr dirty="0" sz="1800" spc="3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0">
                <a:solidFill>
                  <a:srgbClr val="232852"/>
                </a:solidFill>
                <a:latin typeface="Microsoft Sans Serif"/>
                <a:cs typeface="Microsoft Sans Serif"/>
              </a:rPr>
              <a:t>της</a:t>
            </a:r>
            <a:r>
              <a:rPr dirty="0" sz="1800" spc="2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232852"/>
                </a:solidFill>
                <a:latin typeface="Microsoft Sans Serif"/>
                <a:cs typeface="Microsoft Sans Serif"/>
              </a:rPr>
              <a:t>Ενιαίας</a:t>
            </a:r>
            <a:r>
              <a:rPr dirty="0" sz="1800" spc="-85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45">
                <a:solidFill>
                  <a:srgbClr val="232852"/>
                </a:solidFill>
                <a:latin typeface="Microsoft Sans Serif"/>
                <a:cs typeface="Microsoft Sans Serif"/>
              </a:rPr>
              <a:t>Λίστας;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9369" y="3164204"/>
            <a:ext cx="8574786" cy="2612898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081908" y="3416249"/>
            <a:ext cx="1040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232852"/>
                </a:solidFill>
                <a:latin typeface="Microsoft Sans Serif"/>
                <a:cs typeface="Microsoft Sans Serif"/>
              </a:rPr>
              <a:t>Διαφάνεια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81908" y="5164963"/>
            <a:ext cx="19240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32852"/>
                </a:solidFill>
                <a:latin typeface="Microsoft Sans Serif"/>
                <a:cs typeface="Microsoft Sans Serif"/>
              </a:rPr>
              <a:t>Διασφάλιση</a:t>
            </a:r>
            <a:r>
              <a:rPr dirty="0" sz="1800" spc="-65">
                <a:solidFill>
                  <a:srgbClr val="232852"/>
                </a:solidFill>
                <a:latin typeface="Microsoft Sans Serif"/>
                <a:cs typeface="Microsoft Sans Serif"/>
              </a:rPr>
              <a:t> Υγείας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81908" y="4280407"/>
            <a:ext cx="22879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32852"/>
                </a:solidFill>
                <a:latin typeface="Microsoft Sans Serif"/>
                <a:cs typeface="Microsoft Sans Serif"/>
              </a:rPr>
              <a:t>Διασφάλιση</a:t>
            </a:r>
            <a:r>
              <a:rPr dirty="0" sz="1800" spc="-20">
                <a:solidFill>
                  <a:srgbClr val="232852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70">
                <a:solidFill>
                  <a:srgbClr val="232852"/>
                </a:solidFill>
                <a:latin typeface="Microsoft Sans Serif"/>
                <a:cs typeface="Microsoft Sans Serif"/>
              </a:rPr>
              <a:t>Ποιότητας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56526" y="3416249"/>
            <a:ext cx="173355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0">
                <a:solidFill>
                  <a:srgbClr val="232852"/>
                </a:solidFill>
                <a:latin typeface="Microsoft Sans Serif"/>
                <a:cs typeface="Microsoft Sans Serif"/>
              </a:rPr>
              <a:t>Προσβασιμότητα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56526" y="4286199"/>
            <a:ext cx="20796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232852"/>
                </a:solidFill>
                <a:latin typeface="Microsoft Sans Serif"/>
                <a:cs typeface="Microsoft Sans Serif"/>
              </a:rPr>
              <a:t>Αποτελεσματικότητα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256526" y="5210683"/>
            <a:ext cx="2578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30">
                <a:solidFill>
                  <a:srgbClr val="232852"/>
                </a:solidFill>
                <a:latin typeface="Microsoft Sans Serif"/>
                <a:cs typeface="Microsoft Sans Serif"/>
              </a:rPr>
              <a:t>Συντονισμός</a:t>
            </a:r>
            <a:r>
              <a:rPr dirty="0" sz="1800" spc="-25">
                <a:solidFill>
                  <a:srgbClr val="232852"/>
                </a:solidFill>
                <a:latin typeface="Microsoft Sans Serif"/>
                <a:cs typeface="Microsoft Sans Serif"/>
              </a:rPr>
              <a:t> Περίθαλψης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38755" y="2749295"/>
            <a:ext cx="7680959" cy="234950"/>
          </a:xfrm>
          <a:custGeom>
            <a:avLst/>
            <a:gdLst/>
            <a:ahLst/>
            <a:cxnLst/>
            <a:rect l="l" t="t" r="r" b="b"/>
            <a:pathLst>
              <a:path w="7680959" h="234950">
                <a:moveTo>
                  <a:pt x="6634988" y="0"/>
                </a:moveTo>
                <a:lnTo>
                  <a:pt x="1045971" y="0"/>
                </a:lnTo>
                <a:lnTo>
                  <a:pt x="0" y="234695"/>
                </a:lnTo>
                <a:lnTo>
                  <a:pt x="7680960" y="234695"/>
                </a:lnTo>
                <a:lnTo>
                  <a:pt x="6634988" y="0"/>
                </a:lnTo>
                <a:close/>
              </a:path>
            </a:pathLst>
          </a:custGeom>
          <a:solidFill>
            <a:srgbClr val="ACB8C9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8" name="object 18"/>
          <p:cNvGrpSpPr/>
          <p:nvPr/>
        </p:nvGrpSpPr>
        <p:grpSpPr>
          <a:xfrm>
            <a:off x="3005454" y="1345663"/>
            <a:ext cx="370205" cy="370840"/>
            <a:chOff x="3005454" y="1345663"/>
            <a:chExt cx="370205" cy="370840"/>
          </a:xfrm>
        </p:grpSpPr>
        <p:sp>
          <p:nvSpPr>
            <p:cNvPr id="19" name="object 19"/>
            <p:cNvSpPr/>
            <p:nvPr/>
          </p:nvSpPr>
          <p:spPr>
            <a:xfrm>
              <a:off x="3011732" y="1351941"/>
              <a:ext cx="357505" cy="358140"/>
            </a:xfrm>
            <a:custGeom>
              <a:avLst/>
              <a:gdLst/>
              <a:ahLst/>
              <a:cxnLst/>
              <a:rect l="l" t="t" r="r" b="b"/>
              <a:pathLst>
                <a:path w="357504" h="358139">
                  <a:moveTo>
                    <a:pt x="178900" y="0"/>
                  </a:moveTo>
                  <a:lnTo>
                    <a:pt x="178743" y="0"/>
                  </a:lnTo>
                  <a:lnTo>
                    <a:pt x="131186" y="6407"/>
                  </a:lnTo>
                  <a:lnTo>
                    <a:pt x="88492" y="24454"/>
                  </a:lnTo>
                  <a:lnTo>
                    <a:pt x="52329" y="52434"/>
                  </a:lnTo>
                  <a:lnTo>
                    <a:pt x="24392" y="88641"/>
                  </a:lnTo>
                  <a:lnTo>
                    <a:pt x="6383" y="131368"/>
                  </a:lnTo>
                  <a:lnTo>
                    <a:pt x="0" y="178909"/>
                  </a:lnTo>
                  <a:lnTo>
                    <a:pt x="6384" y="226468"/>
                  </a:lnTo>
                  <a:lnTo>
                    <a:pt x="24403" y="269204"/>
                  </a:lnTo>
                  <a:lnTo>
                    <a:pt x="52352" y="305412"/>
                  </a:lnTo>
                  <a:lnTo>
                    <a:pt x="88527" y="333386"/>
                  </a:lnTo>
                  <a:lnTo>
                    <a:pt x="131224" y="351421"/>
                  </a:lnTo>
                  <a:lnTo>
                    <a:pt x="178740" y="357811"/>
                  </a:lnTo>
                  <a:lnTo>
                    <a:pt x="226256" y="351421"/>
                  </a:lnTo>
                  <a:lnTo>
                    <a:pt x="233430" y="348390"/>
                  </a:lnTo>
                  <a:lnTo>
                    <a:pt x="178744" y="348390"/>
                  </a:lnTo>
                  <a:lnTo>
                    <a:pt x="133729" y="342336"/>
                  </a:lnTo>
                  <a:lnTo>
                    <a:pt x="93281" y="325251"/>
                  </a:lnTo>
                  <a:lnTo>
                    <a:pt x="59011" y="298751"/>
                  </a:lnTo>
                  <a:lnTo>
                    <a:pt x="32534" y="264450"/>
                  </a:lnTo>
                  <a:lnTo>
                    <a:pt x="15464" y="223964"/>
                  </a:lnTo>
                  <a:lnTo>
                    <a:pt x="9416" y="178909"/>
                  </a:lnTo>
                  <a:lnTo>
                    <a:pt x="15514" y="133854"/>
                  </a:lnTo>
                  <a:lnTo>
                    <a:pt x="32591" y="93412"/>
                  </a:lnTo>
                  <a:lnTo>
                    <a:pt x="59066" y="59125"/>
                  </a:lnTo>
                  <a:lnTo>
                    <a:pt x="93323" y="32624"/>
                  </a:lnTo>
                  <a:lnTo>
                    <a:pt x="133752" y="15519"/>
                  </a:lnTo>
                  <a:lnTo>
                    <a:pt x="178743" y="9421"/>
                  </a:lnTo>
                  <a:lnTo>
                    <a:pt x="233515" y="9421"/>
                  </a:lnTo>
                  <a:lnTo>
                    <a:pt x="226391" y="6407"/>
                  </a:lnTo>
                  <a:lnTo>
                    <a:pt x="178900" y="0"/>
                  </a:lnTo>
                  <a:close/>
                </a:path>
                <a:path w="357504" h="358139">
                  <a:moveTo>
                    <a:pt x="233515" y="9421"/>
                  </a:moveTo>
                  <a:lnTo>
                    <a:pt x="178743" y="9421"/>
                  </a:lnTo>
                  <a:lnTo>
                    <a:pt x="223757" y="15475"/>
                  </a:lnTo>
                  <a:lnTo>
                    <a:pt x="264203" y="32562"/>
                  </a:lnTo>
                  <a:lnTo>
                    <a:pt x="298470" y="59064"/>
                  </a:lnTo>
                  <a:lnTo>
                    <a:pt x="324963" y="93412"/>
                  </a:lnTo>
                  <a:lnTo>
                    <a:pt x="342015" y="133877"/>
                  </a:lnTo>
                  <a:lnTo>
                    <a:pt x="348059" y="178909"/>
                  </a:lnTo>
                  <a:lnTo>
                    <a:pt x="342012" y="223964"/>
                  </a:lnTo>
                  <a:lnTo>
                    <a:pt x="324944" y="264450"/>
                  </a:lnTo>
                  <a:lnTo>
                    <a:pt x="298470" y="298751"/>
                  </a:lnTo>
                  <a:lnTo>
                    <a:pt x="264203" y="325251"/>
                  </a:lnTo>
                  <a:lnTo>
                    <a:pt x="223757" y="342336"/>
                  </a:lnTo>
                  <a:lnTo>
                    <a:pt x="178744" y="348390"/>
                  </a:lnTo>
                  <a:lnTo>
                    <a:pt x="233430" y="348390"/>
                  </a:lnTo>
                  <a:lnTo>
                    <a:pt x="268952" y="333386"/>
                  </a:lnTo>
                  <a:lnTo>
                    <a:pt x="305125" y="305412"/>
                  </a:lnTo>
                  <a:lnTo>
                    <a:pt x="333071" y="269204"/>
                  </a:lnTo>
                  <a:lnTo>
                    <a:pt x="351088" y="226468"/>
                  </a:lnTo>
                  <a:lnTo>
                    <a:pt x="357472" y="178909"/>
                  </a:lnTo>
                  <a:lnTo>
                    <a:pt x="351102" y="131349"/>
                  </a:lnTo>
                  <a:lnTo>
                    <a:pt x="333097" y="88611"/>
                  </a:lnTo>
                  <a:lnTo>
                    <a:pt x="305202" y="52434"/>
                  </a:lnTo>
                  <a:lnTo>
                    <a:pt x="269059" y="24454"/>
                  </a:lnTo>
                  <a:lnTo>
                    <a:pt x="233515" y="9421"/>
                  </a:lnTo>
                  <a:close/>
                </a:path>
              </a:pathLst>
            </a:custGeom>
            <a:solidFill>
              <a:srgbClr val="23285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011732" y="1351941"/>
              <a:ext cx="357505" cy="358140"/>
            </a:xfrm>
            <a:custGeom>
              <a:avLst/>
              <a:gdLst/>
              <a:ahLst/>
              <a:cxnLst/>
              <a:rect l="l" t="t" r="r" b="b"/>
              <a:pathLst>
                <a:path w="357504" h="358139">
                  <a:moveTo>
                    <a:pt x="178743" y="9421"/>
                  </a:moveTo>
                  <a:lnTo>
                    <a:pt x="223757" y="15475"/>
                  </a:lnTo>
                  <a:lnTo>
                    <a:pt x="264203" y="32562"/>
                  </a:lnTo>
                  <a:lnTo>
                    <a:pt x="298470" y="59064"/>
                  </a:lnTo>
                  <a:lnTo>
                    <a:pt x="324944" y="93367"/>
                  </a:lnTo>
                  <a:lnTo>
                    <a:pt x="342011" y="133854"/>
                  </a:lnTo>
                  <a:lnTo>
                    <a:pt x="348059" y="178909"/>
                  </a:lnTo>
                  <a:lnTo>
                    <a:pt x="342012" y="223964"/>
                  </a:lnTo>
                  <a:lnTo>
                    <a:pt x="324944" y="264450"/>
                  </a:lnTo>
                  <a:lnTo>
                    <a:pt x="298470" y="298751"/>
                  </a:lnTo>
                  <a:lnTo>
                    <a:pt x="264203" y="325251"/>
                  </a:lnTo>
                  <a:lnTo>
                    <a:pt x="223757" y="342336"/>
                  </a:lnTo>
                  <a:lnTo>
                    <a:pt x="178744" y="348390"/>
                  </a:lnTo>
                  <a:lnTo>
                    <a:pt x="133729" y="342336"/>
                  </a:lnTo>
                  <a:lnTo>
                    <a:pt x="93281" y="325251"/>
                  </a:lnTo>
                  <a:lnTo>
                    <a:pt x="59011" y="298751"/>
                  </a:lnTo>
                  <a:lnTo>
                    <a:pt x="32534" y="264450"/>
                  </a:lnTo>
                  <a:lnTo>
                    <a:pt x="15464" y="223964"/>
                  </a:lnTo>
                  <a:lnTo>
                    <a:pt x="9416" y="178909"/>
                  </a:lnTo>
                  <a:lnTo>
                    <a:pt x="15504" y="133877"/>
                  </a:lnTo>
                  <a:lnTo>
                    <a:pt x="32591" y="93412"/>
                  </a:lnTo>
                  <a:lnTo>
                    <a:pt x="59066" y="59125"/>
                  </a:lnTo>
                  <a:lnTo>
                    <a:pt x="93323" y="32624"/>
                  </a:lnTo>
                  <a:lnTo>
                    <a:pt x="133752" y="15519"/>
                  </a:lnTo>
                  <a:lnTo>
                    <a:pt x="178743" y="9421"/>
                  </a:lnTo>
                </a:path>
                <a:path w="357504" h="358139">
                  <a:moveTo>
                    <a:pt x="178743" y="0"/>
                  </a:moveTo>
                  <a:lnTo>
                    <a:pt x="131226" y="6390"/>
                  </a:lnTo>
                  <a:lnTo>
                    <a:pt x="88529" y="24426"/>
                  </a:lnTo>
                  <a:lnTo>
                    <a:pt x="52354" y="52402"/>
                  </a:lnTo>
                  <a:lnTo>
                    <a:pt x="24405" y="88611"/>
                  </a:lnTo>
                  <a:lnTo>
                    <a:pt x="6386" y="131349"/>
                  </a:lnTo>
                  <a:lnTo>
                    <a:pt x="0" y="178909"/>
                  </a:lnTo>
                  <a:lnTo>
                    <a:pt x="6384" y="226468"/>
                  </a:lnTo>
                  <a:lnTo>
                    <a:pt x="24403" y="269204"/>
                  </a:lnTo>
                  <a:lnTo>
                    <a:pt x="52352" y="305412"/>
                  </a:lnTo>
                  <a:lnTo>
                    <a:pt x="88527" y="333386"/>
                  </a:lnTo>
                  <a:lnTo>
                    <a:pt x="131224" y="351421"/>
                  </a:lnTo>
                  <a:lnTo>
                    <a:pt x="178740" y="357811"/>
                  </a:lnTo>
                  <a:lnTo>
                    <a:pt x="226256" y="351421"/>
                  </a:lnTo>
                  <a:lnTo>
                    <a:pt x="268952" y="333386"/>
                  </a:lnTo>
                  <a:lnTo>
                    <a:pt x="305125" y="305412"/>
                  </a:lnTo>
                  <a:lnTo>
                    <a:pt x="333071" y="269204"/>
                  </a:lnTo>
                  <a:lnTo>
                    <a:pt x="351088" y="226468"/>
                  </a:lnTo>
                  <a:lnTo>
                    <a:pt x="357472" y="178909"/>
                  </a:lnTo>
                  <a:lnTo>
                    <a:pt x="351110" y="131368"/>
                  </a:lnTo>
                  <a:lnTo>
                    <a:pt x="333120" y="88641"/>
                  </a:lnTo>
                  <a:lnTo>
                    <a:pt x="305202" y="52434"/>
                  </a:lnTo>
                  <a:lnTo>
                    <a:pt x="269059" y="24454"/>
                  </a:lnTo>
                  <a:lnTo>
                    <a:pt x="226391" y="6407"/>
                  </a:lnTo>
                  <a:lnTo>
                    <a:pt x="178900" y="0"/>
                  </a:lnTo>
                  <a:lnTo>
                    <a:pt x="178743" y="0"/>
                  </a:lnTo>
                  <a:close/>
                </a:path>
              </a:pathLst>
            </a:custGeom>
            <a:ln w="12555">
              <a:solidFill>
                <a:srgbClr val="23285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154312" y="1446003"/>
              <a:ext cx="48895" cy="158750"/>
            </a:xfrm>
            <a:custGeom>
              <a:avLst/>
              <a:gdLst/>
              <a:ahLst/>
              <a:cxnLst/>
              <a:rect l="l" t="t" r="r" b="b"/>
              <a:pathLst>
                <a:path w="48894" h="158750">
                  <a:moveTo>
                    <a:pt x="48658" y="86"/>
                  </a:moveTo>
                  <a:lnTo>
                    <a:pt x="46964" y="0"/>
                  </a:lnTo>
                  <a:lnTo>
                    <a:pt x="35851" y="8846"/>
                  </a:lnTo>
                  <a:lnTo>
                    <a:pt x="24092" y="16812"/>
                  </a:lnTo>
                  <a:lnTo>
                    <a:pt x="18323" y="20164"/>
                  </a:lnTo>
                  <a:lnTo>
                    <a:pt x="12375" y="23174"/>
                  </a:lnTo>
                  <a:lnTo>
                    <a:pt x="6262" y="25835"/>
                  </a:lnTo>
                  <a:lnTo>
                    <a:pt x="0" y="28141"/>
                  </a:lnTo>
                  <a:lnTo>
                    <a:pt x="0" y="37103"/>
                  </a:lnTo>
                  <a:lnTo>
                    <a:pt x="10298" y="32914"/>
                  </a:lnTo>
                  <a:lnTo>
                    <a:pt x="20209" y="27760"/>
                  </a:lnTo>
                  <a:lnTo>
                    <a:pt x="29602" y="21903"/>
                  </a:lnTo>
                  <a:lnTo>
                    <a:pt x="37834" y="15289"/>
                  </a:lnTo>
                  <a:lnTo>
                    <a:pt x="37834" y="158666"/>
                  </a:lnTo>
                  <a:lnTo>
                    <a:pt x="48658" y="158666"/>
                  </a:lnTo>
                  <a:lnTo>
                    <a:pt x="48658" y="86"/>
                  </a:lnTo>
                  <a:close/>
                </a:path>
              </a:pathLst>
            </a:custGeom>
            <a:solidFill>
              <a:srgbClr val="23285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154312" y="1446003"/>
              <a:ext cx="48895" cy="158750"/>
            </a:xfrm>
            <a:custGeom>
              <a:avLst/>
              <a:gdLst/>
              <a:ahLst/>
              <a:cxnLst/>
              <a:rect l="l" t="t" r="r" b="b"/>
              <a:pathLst>
                <a:path w="48894" h="158750">
                  <a:moveTo>
                    <a:pt x="37834" y="158666"/>
                  </a:moveTo>
                  <a:lnTo>
                    <a:pt x="37834" y="15289"/>
                  </a:lnTo>
                  <a:lnTo>
                    <a:pt x="35116" y="17542"/>
                  </a:lnTo>
                  <a:lnTo>
                    <a:pt x="32433" y="19815"/>
                  </a:lnTo>
                  <a:lnTo>
                    <a:pt x="29602" y="21903"/>
                  </a:lnTo>
                  <a:lnTo>
                    <a:pt x="26637" y="23796"/>
                  </a:lnTo>
                  <a:lnTo>
                    <a:pt x="23472" y="25833"/>
                  </a:lnTo>
                  <a:lnTo>
                    <a:pt x="0" y="37103"/>
                  </a:lnTo>
                  <a:lnTo>
                    <a:pt x="0" y="28141"/>
                  </a:lnTo>
                  <a:lnTo>
                    <a:pt x="6262" y="25835"/>
                  </a:lnTo>
                  <a:lnTo>
                    <a:pt x="12375" y="23174"/>
                  </a:lnTo>
                  <a:lnTo>
                    <a:pt x="46964" y="0"/>
                  </a:lnTo>
                  <a:lnTo>
                    <a:pt x="48658" y="86"/>
                  </a:lnTo>
                  <a:lnTo>
                    <a:pt x="48658" y="158666"/>
                  </a:lnTo>
                  <a:lnTo>
                    <a:pt x="37834" y="158666"/>
                  </a:lnTo>
                  <a:close/>
                </a:path>
              </a:pathLst>
            </a:custGeom>
            <a:ln w="12551">
              <a:solidFill>
                <a:srgbClr val="23285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/>
          <p:cNvGrpSpPr/>
          <p:nvPr/>
        </p:nvGrpSpPr>
        <p:grpSpPr>
          <a:xfrm>
            <a:off x="3001330" y="2143155"/>
            <a:ext cx="320675" cy="320675"/>
            <a:chOff x="3001330" y="2143155"/>
            <a:chExt cx="320675" cy="320675"/>
          </a:xfrm>
        </p:grpSpPr>
        <p:sp>
          <p:nvSpPr>
            <p:cNvPr id="24" name="object 24"/>
            <p:cNvSpPr/>
            <p:nvPr/>
          </p:nvSpPr>
          <p:spPr>
            <a:xfrm>
              <a:off x="3007670" y="2149498"/>
              <a:ext cx="307975" cy="307975"/>
            </a:xfrm>
            <a:custGeom>
              <a:avLst/>
              <a:gdLst/>
              <a:ahLst/>
              <a:cxnLst/>
              <a:rect l="l" t="t" r="r" b="b"/>
              <a:pathLst>
                <a:path w="307975" h="307975">
                  <a:moveTo>
                    <a:pt x="180697" y="0"/>
                  </a:moveTo>
                  <a:lnTo>
                    <a:pt x="132494" y="6471"/>
                  </a:lnTo>
                  <a:lnTo>
                    <a:pt x="89374" y="24699"/>
                  </a:lnTo>
                  <a:lnTo>
                    <a:pt x="52874" y="52925"/>
                  </a:lnTo>
                  <a:lnTo>
                    <a:pt x="24646" y="89496"/>
                  </a:lnTo>
                  <a:lnTo>
                    <a:pt x="6448" y="132660"/>
                  </a:lnTo>
                  <a:lnTo>
                    <a:pt x="0" y="180694"/>
                  </a:lnTo>
                  <a:lnTo>
                    <a:pt x="6448" y="228730"/>
                  </a:lnTo>
                  <a:lnTo>
                    <a:pt x="24646" y="271894"/>
                  </a:lnTo>
                  <a:lnTo>
                    <a:pt x="52166" y="307546"/>
                  </a:lnTo>
                  <a:lnTo>
                    <a:pt x="58891" y="300820"/>
                  </a:lnTo>
                  <a:lnTo>
                    <a:pt x="32855" y="267090"/>
                  </a:lnTo>
                  <a:lnTo>
                    <a:pt x="15615" y="226200"/>
                  </a:lnTo>
                  <a:lnTo>
                    <a:pt x="9506" y="180694"/>
                  </a:lnTo>
                  <a:lnTo>
                    <a:pt x="15655" y="135213"/>
                  </a:lnTo>
                  <a:lnTo>
                    <a:pt x="32913" y="94345"/>
                  </a:lnTo>
                  <a:lnTo>
                    <a:pt x="59653" y="59715"/>
                  </a:lnTo>
                  <a:lnTo>
                    <a:pt x="94252" y="32950"/>
                  </a:lnTo>
                  <a:lnTo>
                    <a:pt x="135085" y="15674"/>
                  </a:lnTo>
                  <a:lnTo>
                    <a:pt x="180527" y="9515"/>
                  </a:lnTo>
                  <a:lnTo>
                    <a:pt x="235856" y="9515"/>
                  </a:lnTo>
                  <a:lnTo>
                    <a:pt x="228661" y="6471"/>
                  </a:lnTo>
                  <a:lnTo>
                    <a:pt x="180697" y="0"/>
                  </a:lnTo>
                  <a:close/>
                </a:path>
                <a:path w="307975" h="307975">
                  <a:moveTo>
                    <a:pt x="235856" y="9515"/>
                  </a:moveTo>
                  <a:lnTo>
                    <a:pt x="180527" y="9515"/>
                  </a:lnTo>
                  <a:lnTo>
                    <a:pt x="225990" y="15630"/>
                  </a:lnTo>
                  <a:lnTo>
                    <a:pt x="266841" y="32887"/>
                  </a:lnTo>
                  <a:lnTo>
                    <a:pt x="300666" y="59047"/>
                  </a:lnTo>
                  <a:lnTo>
                    <a:pt x="307410" y="52304"/>
                  </a:lnTo>
                  <a:lnTo>
                    <a:pt x="271753" y="24699"/>
                  </a:lnTo>
                  <a:lnTo>
                    <a:pt x="235856" y="9515"/>
                  </a:lnTo>
                  <a:close/>
                </a:path>
              </a:pathLst>
            </a:custGeom>
            <a:solidFill>
              <a:srgbClr val="23285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007669" y="2149498"/>
              <a:ext cx="300990" cy="307975"/>
            </a:xfrm>
            <a:custGeom>
              <a:avLst/>
              <a:gdLst/>
              <a:ahLst/>
              <a:cxnLst/>
              <a:rect l="l" t="t" r="r" b="b"/>
              <a:pathLst>
                <a:path w="300989" h="307975">
                  <a:moveTo>
                    <a:pt x="180527" y="9515"/>
                  </a:moveTo>
                  <a:lnTo>
                    <a:pt x="225990" y="15630"/>
                  </a:lnTo>
                  <a:lnTo>
                    <a:pt x="266841" y="32887"/>
                  </a:lnTo>
                  <a:lnTo>
                    <a:pt x="300666" y="59047"/>
                  </a:lnTo>
                </a:path>
                <a:path w="300989" h="307975">
                  <a:moveTo>
                    <a:pt x="58891" y="300820"/>
                  </a:moveTo>
                  <a:lnTo>
                    <a:pt x="32855" y="267090"/>
                  </a:lnTo>
                  <a:lnTo>
                    <a:pt x="15615" y="226200"/>
                  </a:lnTo>
                  <a:lnTo>
                    <a:pt x="9506" y="180694"/>
                  </a:lnTo>
                  <a:lnTo>
                    <a:pt x="15655" y="135213"/>
                  </a:lnTo>
                  <a:lnTo>
                    <a:pt x="32913" y="94345"/>
                  </a:lnTo>
                  <a:lnTo>
                    <a:pt x="59653" y="59715"/>
                  </a:lnTo>
                  <a:lnTo>
                    <a:pt x="94252" y="32950"/>
                  </a:lnTo>
                  <a:lnTo>
                    <a:pt x="135085" y="15674"/>
                  </a:lnTo>
                  <a:lnTo>
                    <a:pt x="180527" y="9515"/>
                  </a:lnTo>
                </a:path>
                <a:path w="300989" h="307975">
                  <a:moveTo>
                    <a:pt x="180527" y="0"/>
                  </a:moveTo>
                  <a:lnTo>
                    <a:pt x="132535" y="6454"/>
                  </a:lnTo>
                  <a:lnTo>
                    <a:pt x="89410" y="24670"/>
                  </a:lnTo>
                  <a:lnTo>
                    <a:pt x="52874" y="52925"/>
                  </a:lnTo>
                  <a:lnTo>
                    <a:pt x="24646" y="89496"/>
                  </a:lnTo>
                  <a:lnTo>
                    <a:pt x="6448" y="132660"/>
                  </a:lnTo>
                  <a:lnTo>
                    <a:pt x="0" y="180694"/>
                  </a:lnTo>
                  <a:lnTo>
                    <a:pt x="6448" y="228730"/>
                  </a:lnTo>
                  <a:lnTo>
                    <a:pt x="24646" y="271894"/>
                  </a:lnTo>
                  <a:lnTo>
                    <a:pt x="52166" y="307546"/>
                  </a:lnTo>
                </a:path>
              </a:pathLst>
            </a:custGeom>
            <a:ln w="12681">
              <a:solidFill>
                <a:srgbClr val="23285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1854" y="2143155"/>
              <a:ext cx="139568" cy="6498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41119" y="2239066"/>
              <a:ext cx="94535" cy="129691"/>
            </a:xfrm>
            <a:prstGeom prst="rect">
              <a:avLst/>
            </a:prstGeom>
          </p:spPr>
        </p:pic>
      </p:grp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36207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Τι</a:t>
            </a:r>
            <a:r>
              <a:rPr dirty="0" spc="-25"/>
              <a:t> </a:t>
            </a:r>
            <a:r>
              <a:rPr dirty="0" spc="-5"/>
              <a:t>συμβαίνει</a:t>
            </a:r>
            <a:r>
              <a:rPr dirty="0" spc="-15"/>
              <a:t> </a:t>
            </a:r>
            <a:r>
              <a:rPr dirty="0"/>
              <a:t>στην</a:t>
            </a:r>
            <a:r>
              <a:rPr dirty="0" spc="-20"/>
              <a:t> </a:t>
            </a:r>
            <a:r>
              <a:rPr dirty="0" spc="-5"/>
              <a:t>Ευρώπη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4483" y="1144904"/>
            <a:ext cx="836358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2E5395"/>
                </a:solidFill>
                <a:latin typeface="Arial"/>
                <a:cs typeface="Arial"/>
              </a:rPr>
              <a:t>Μέσοι</a:t>
            </a:r>
            <a:r>
              <a:rPr dirty="0" sz="1600" spc="-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E5395"/>
                </a:solidFill>
                <a:latin typeface="Arial"/>
                <a:cs typeface="Arial"/>
              </a:rPr>
              <a:t>χρόνοι</a:t>
            </a:r>
            <a:r>
              <a:rPr dirty="0" sz="1600" spc="6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E5395"/>
                </a:solidFill>
                <a:latin typeface="Arial"/>
                <a:cs typeface="Arial"/>
              </a:rPr>
              <a:t>αναμονής</a:t>
            </a:r>
            <a:r>
              <a:rPr dirty="0" sz="1600" spc="6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2E5395"/>
                </a:solidFill>
                <a:latin typeface="Arial"/>
                <a:cs typeface="Arial"/>
              </a:rPr>
              <a:t>χειρουργείων</a:t>
            </a:r>
            <a:r>
              <a:rPr dirty="0" sz="1600" spc="4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E5395"/>
                </a:solidFill>
                <a:latin typeface="Arial"/>
                <a:cs typeface="Arial"/>
              </a:rPr>
              <a:t>για</a:t>
            </a:r>
            <a:r>
              <a:rPr dirty="0" sz="1600" spc="1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2E5395"/>
                </a:solidFill>
                <a:latin typeface="Arial"/>
                <a:cs typeface="Arial"/>
              </a:rPr>
              <a:t>τακτικά</a:t>
            </a:r>
            <a:r>
              <a:rPr dirty="0" sz="1600" spc="4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2E5395"/>
                </a:solidFill>
                <a:latin typeface="Arial"/>
                <a:cs typeface="Arial"/>
              </a:rPr>
              <a:t>περιστατικά</a:t>
            </a:r>
            <a:r>
              <a:rPr dirty="0" sz="1600" spc="5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2E5395"/>
                </a:solidFill>
                <a:latin typeface="Arial"/>
                <a:cs typeface="Arial"/>
              </a:rPr>
              <a:t>σε</a:t>
            </a:r>
            <a:r>
              <a:rPr dirty="0" sz="1600" spc="2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20" b="1">
                <a:solidFill>
                  <a:srgbClr val="2E5395"/>
                </a:solidFill>
                <a:latin typeface="Arial"/>
                <a:cs typeface="Arial"/>
              </a:rPr>
              <a:t>χώρες</a:t>
            </a:r>
            <a:r>
              <a:rPr dirty="0" sz="1600" spc="4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E5395"/>
                </a:solidFill>
                <a:latin typeface="Arial"/>
                <a:cs typeface="Arial"/>
              </a:rPr>
              <a:t>της</a:t>
            </a:r>
            <a:r>
              <a:rPr dirty="0" sz="1600" spc="15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2E5395"/>
                </a:solidFill>
                <a:latin typeface="Arial"/>
                <a:cs typeface="Arial"/>
              </a:rPr>
              <a:t>Ευρώπης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44880" y="2043683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438530"/>
                </a:lnTo>
                <a:lnTo>
                  <a:pt x="19850" y="438530"/>
                </a:lnTo>
                <a:lnTo>
                  <a:pt x="19850" y="20319"/>
                </a:lnTo>
                <a:lnTo>
                  <a:pt x="457200" y="20319"/>
                </a:lnTo>
                <a:lnTo>
                  <a:pt x="457200" y="0"/>
                </a:lnTo>
                <a:close/>
              </a:path>
              <a:path w="457200" h="457200">
                <a:moveTo>
                  <a:pt x="457200" y="20319"/>
                </a:moveTo>
                <a:lnTo>
                  <a:pt x="438150" y="20319"/>
                </a:lnTo>
                <a:lnTo>
                  <a:pt x="438022" y="438530"/>
                </a:lnTo>
                <a:lnTo>
                  <a:pt x="457200" y="438530"/>
                </a:lnTo>
                <a:lnTo>
                  <a:pt x="457200" y="20319"/>
                </a:lnTo>
                <a:close/>
              </a:path>
              <a:path w="457200" h="457200">
                <a:moveTo>
                  <a:pt x="130809" y="171957"/>
                </a:moveTo>
                <a:lnTo>
                  <a:pt x="70484" y="232282"/>
                </a:lnTo>
                <a:lnTo>
                  <a:pt x="194094" y="355980"/>
                </a:lnTo>
                <a:lnTo>
                  <a:pt x="225539" y="324612"/>
                </a:lnTo>
                <a:lnTo>
                  <a:pt x="194309" y="324612"/>
                </a:lnTo>
                <a:lnTo>
                  <a:pt x="102234" y="232537"/>
                </a:lnTo>
                <a:lnTo>
                  <a:pt x="130975" y="203580"/>
                </a:lnTo>
                <a:lnTo>
                  <a:pt x="162433" y="203580"/>
                </a:lnTo>
                <a:lnTo>
                  <a:pt x="130809" y="171957"/>
                </a:lnTo>
                <a:close/>
              </a:path>
              <a:path w="457200" h="457200">
                <a:moveTo>
                  <a:pt x="358521" y="134365"/>
                </a:moveTo>
                <a:lnTo>
                  <a:pt x="327151" y="134365"/>
                </a:lnTo>
                <a:lnTo>
                  <a:pt x="355981" y="163194"/>
                </a:lnTo>
                <a:lnTo>
                  <a:pt x="194309" y="324612"/>
                </a:lnTo>
                <a:lnTo>
                  <a:pt x="225539" y="324612"/>
                </a:lnTo>
                <a:lnTo>
                  <a:pt x="387350" y="163194"/>
                </a:lnTo>
                <a:lnTo>
                  <a:pt x="358521" y="134365"/>
                </a:lnTo>
                <a:close/>
              </a:path>
              <a:path w="457200" h="457200">
                <a:moveTo>
                  <a:pt x="162433" y="203580"/>
                </a:moveTo>
                <a:lnTo>
                  <a:pt x="130975" y="203580"/>
                </a:lnTo>
                <a:lnTo>
                  <a:pt x="194475" y="267080"/>
                </a:lnTo>
                <a:lnTo>
                  <a:pt x="226089" y="235457"/>
                </a:lnTo>
                <a:lnTo>
                  <a:pt x="194309" y="235457"/>
                </a:lnTo>
                <a:lnTo>
                  <a:pt x="162433" y="203580"/>
                </a:lnTo>
                <a:close/>
              </a:path>
              <a:path w="457200" h="457200">
                <a:moveTo>
                  <a:pt x="327025" y="102869"/>
                </a:moveTo>
                <a:lnTo>
                  <a:pt x="194309" y="235457"/>
                </a:lnTo>
                <a:lnTo>
                  <a:pt x="226089" y="235457"/>
                </a:lnTo>
                <a:lnTo>
                  <a:pt x="327151" y="134365"/>
                </a:lnTo>
                <a:lnTo>
                  <a:pt x="358521" y="134365"/>
                </a:lnTo>
                <a:lnTo>
                  <a:pt x="327025" y="102869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28648" y="2116327"/>
            <a:ext cx="21520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232852"/>
                </a:solidFill>
                <a:latin typeface="Arial"/>
                <a:cs typeface="Arial"/>
              </a:rPr>
              <a:t>Παράδειγμα</a:t>
            </a:r>
            <a:r>
              <a:rPr dirty="0" sz="1600" spc="2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32852"/>
                </a:solidFill>
                <a:latin typeface="Arial"/>
                <a:cs typeface="Arial"/>
              </a:rPr>
              <a:t>στην</a:t>
            </a:r>
            <a:r>
              <a:rPr dirty="0" sz="1600" spc="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232852"/>
                </a:solidFill>
                <a:latin typeface="Arial"/>
                <a:cs typeface="Arial"/>
              </a:rPr>
              <a:t>Ε.Ε.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600" spc="-10">
                <a:latin typeface="Microsoft Sans Serif"/>
                <a:cs typeface="Microsoft Sans Serif"/>
              </a:rPr>
              <a:t>Σουηδία</a:t>
            </a:r>
            <a:r>
              <a:rPr dirty="0" sz="1600">
                <a:latin typeface="Microsoft Sans Serif"/>
                <a:cs typeface="Microsoft Sans Serif"/>
              </a:rPr>
              <a:t> </a:t>
            </a:r>
            <a:r>
              <a:rPr dirty="0" sz="1600" spc="-5">
                <a:latin typeface="Microsoft Sans Serif"/>
                <a:cs typeface="Microsoft Sans Serif"/>
              </a:rPr>
              <a:t>-</a:t>
            </a:r>
            <a:r>
              <a:rPr dirty="0" sz="1600" spc="10">
                <a:latin typeface="Microsoft Sans Serif"/>
                <a:cs typeface="Microsoft Sans Serif"/>
              </a:rPr>
              <a:t> </a:t>
            </a:r>
            <a:r>
              <a:rPr dirty="0" sz="1600" spc="-5">
                <a:solidFill>
                  <a:srgbClr val="00AF50"/>
                </a:solidFill>
                <a:latin typeface="Microsoft Sans Serif"/>
                <a:cs typeface="Microsoft Sans Serif"/>
              </a:rPr>
              <a:t>50</a:t>
            </a:r>
            <a:r>
              <a:rPr dirty="0" sz="1600" spc="10">
                <a:solidFill>
                  <a:srgbClr val="00AF5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-50">
                <a:solidFill>
                  <a:srgbClr val="00AF50"/>
                </a:solidFill>
                <a:latin typeface="Microsoft Sans Serif"/>
                <a:cs typeface="Microsoft Sans Serif"/>
              </a:rPr>
              <a:t>μέρες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3715" y="2112975"/>
            <a:ext cx="3529329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b="1">
                <a:solidFill>
                  <a:srgbClr val="232852"/>
                </a:solidFill>
                <a:latin typeface="Arial"/>
                <a:cs typeface="Arial"/>
              </a:rPr>
              <a:t>Ηνωμένο</a:t>
            </a:r>
            <a:r>
              <a:rPr dirty="0" sz="1600" spc="4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32852"/>
                </a:solidFill>
                <a:latin typeface="Arial"/>
                <a:cs typeface="Arial"/>
              </a:rPr>
              <a:t>Βασίλειο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600" spc="-30">
                <a:latin typeface="Microsoft Sans Serif"/>
                <a:cs typeface="Microsoft Sans Serif"/>
              </a:rPr>
              <a:t>Μέσος</a:t>
            </a:r>
            <a:r>
              <a:rPr dirty="0" sz="1600" spc="25">
                <a:latin typeface="Microsoft Sans Serif"/>
                <a:cs typeface="Microsoft Sans Serif"/>
              </a:rPr>
              <a:t> </a:t>
            </a:r>
            <a:r>
              <a:rPr dirty="0" sz="1600" spc="-20">
                <a:latin typeface="Microsoft Sans Serif"/>
                <a:cs typeface="Microsoft Sans Serif"/>
              </a:rPr>
              <a:t>χρόνος</a:t>
            </a:r>
            <a:r>
              <a:rPr dirty="0" sz="1600" spc="15">
                <a:latin typeface="Microsoft Sans Serif"/>
                <a:cs typeface="Microsoft Sans Serif"/>
              </a:rPr>
              <a:t> </a:t>
            </a:r>
            <a:r>
              <a:rPr dirty="0" sz="1600" spc="-10">
                <a:latin typeface="Microsoft Sans Serif"/>
                <a:cs typeface="Microsoft Sans Serif"/>
              </a:rPr>
              <a:t>αναμονής</a:t>
            </a:r>
            <a:r>
              <a:rPr dirty="0" sz="1600" spc="20">
                <a:latin typeface="Microsoft Sans Serif"/>
                <a:cs typeface="Microsoft Sans Serif"/>
              </a:rPr>
              <a:t> </a:t>
            </a:r>
            <a:r>
              <a:rPr dirty="0" sz="1600" spc="-5">
                <a:solidFill>
                  <a:srgbClr val="FF0000"/>
                </a:solidFill>
                <a:latin typeface="Microsoft Sans Serif"/>
                <a:cs typeface="Microsoft Sans Serif"/>
              </a:rPr>
              <a:t>&gt;12</a:t>
            </a:r>
            <a:r>
              <a:rPr dirty="0" sz="1600" spc="2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-35">
                <a:solidFill>
                  <a:srgbClr val="FF0000"/>
                </a:solidFill>
                <a:latin typeface="Microsoft Sans Serif"/>
                <a:cs typeface="Microsoft Sans Serif"/>
              </a:rPr>
              <a:t>μήνες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34812" y="2044699"/>
            <a:ext cx="455930" cy="455930"/>
          </a:xfrm>
          <a:custGeom>
            <a:avLst/>
            <a:gdLst/>
            <a:ahLst/>
            <a:cxnLst/>
            <a:rect l="l" t="t" r="r" b="b"/>
            <a:pathLst>
              <a:path w="455929" h="455930">
                <a:moveTo>
                  <a:pt x="324612" y="247650"/>
                </a:moveTo>
                <a:lnTo>
                  <a:pt x="226949" y="247650"/>
                </a:lnTo>
                <a:lnTo>
                  <a:pt x="226949" y="149860"/>
                </a:lnTo>
                <a:lnTo>
                  <a:pt x="207264" y="149860"/>
                </a:lnTo>
                <a:lnTo>
                  <a:pt x="207264" y="247650"/>
                </a:lnTo>
                <a:lnTo>
                  <a:pt x="207264" y="266700"/>
                </a:lnTo>
                <a:lnTo>
                  <a:pt x="324612" y="266700"/>
                </a:lnTo>
                <a:lnTo>
                  <a:pt x="324612" y="247650"/>
                </a:lnTo>
                <a:close/>
              </a:path>
              <a:path w="455929" h="455930">
                <a:moveTo>
                  <a:pt x="382092" y="244563"/>
                </a:moveTo>
                <a:lnTo>
                  <a:pt x="378333" y="198005"/>
                </a:lnTo>
                <a:lnTo>
                  <a:pt x="359537" y="153416"/>
                </a:lnTo>
                <a:lnTo>
                  <a:pt x="327609" y="116928"/>
                </a:lnTo>
                <a:lnTo>
                  <a:pt x="287324" y="93052"/>
                </a:lnTo>
                <a:lnTo>
                  <a:pt x="242112" y="82562"/>
                </a:lnTo>
                <a:lnTo>
                  <a:pt x="195402" y="86296"/>
                </a:lnTo>
                <a:lnTo>
                  <a:pt x="150622" y="105029"/>
                </a:lnTo>
                <a:lnTo>
                  <a:pt x="153924" y="84709"/>
                </a:lnTo>
                <a:lnTo>
                  <a:pt x="134874" y="81280"/>
                </a:lnTo>
                <a:lnTo>
                  <a:pt x="125095" y="135128"/>
                </a:lnTo>
                <a:lnTo>
                  <a:pt x="179070" y="144907"/>
                </a:lnTo>
                <a:lnTo>
                  <a:pt x="182626" y="125857"/>
                </a:lnTo>
                <a:lnTo>
                  <a:pt x="160401" y="121793"/>
                </a:lnTo>
                <a:lnTo>
                  <a:pt x="194017" y="106807"/>
                </a:lnTo>
                <a:lnTo>
                  <a:pt x="229857" y="101638"/>
                </a:lnTo>
                <a:lnTo>
                  <a:pt x="265798" y="106337"/>
                </a:lnTo>
                <a:lnTo>
                  <a:pt x="299720" y="120904"/>
                </a:lnTo>
                <a:lnTo>
                  <a:pt x="331825" y="148374"/>
                </a:lnTo>
                <a:lnTo>
                  <a:pt x="352996" y="183222"/>
                </a:lnTo>
                <a:lnTo>
                  <a:pt x="362483" y="222453"/>
                </a:lnTo>
                <a:lnTo>
                  <a:pt x="359575" y="263093"/>
                </a:lnTo>
                <a:lnTo>
                  <a:pt x="343535" y="302133"/>
                </a:lnTo>
                <a:lnTo>
                  <a:pt x="316039" y="334175"/>
                </a:lnTo>
                <a:lnTo>
                  <a:pt x="281114" y="355282"/>
                </a:lnTo>
                <a:lnTo>
                  <a:pt x="241795" y="364744"/>
                </a:lnTo>
                <a:lnTo>
                  <a:pt x="201053" y="361823"/>
                </a:lnTo>
                <a:lnTo>
                  <a:pt x="161925" y="345821"/>
                </a:lnTo>
                <a:lnTo>
                  <a:pt x="129743" y="318427"/>
                </a:lnTo>
                <a:lnTo>
                  <a:pt x="108534" y="283616"/>
                </a:lnTo>
                <a:lnTo>
                  <a:pt x="99021" y="244398"/>
                </a:lnTo>
                <a:lnTo>
                  <a:pt x="101930" y="203771"/>
                </a:lnTo>
                <a:lnTo>
                  <a:pt x="117983" y="164719"/>
                </a:lnTo>
                <a:lnTo>
                  <a:pt x="101981" y="153797"/>
                </a:lnTo>
                <a:lnTo>
                  <a:pt x="84899" y="192493"/>
                </a:lnTo>
                <a:lnTo>
                  <a:pt x="79235" y="233603"/>
                </a:lnTo>
                <a:lnTo>
                  <a:pt x="85013" y="274688"/>
                </a:lnTo>
                <a:lnTo>
                  <a:pt x="102235" y="313309"/>
                </a:lnTo>
                <a:lnTo>
                  <a:pt x="134150" y="349796"/>
                </a:lnTo>
                <a:lnTo>
                  <a:pt x="174434" y="373659"/>
                </a:lnTo>
                <a:lnTo>
                  <a:pt x="219646" y="384111"/>
                </a:lnTo>
                <a:lnTo>
                  <a:pt x="266357" y="380390"/>
                </a:lnTo>
                <a:lnTo>
                  <a:pt x="311150" y="361696"/>
                </a:lnTo>
                <a:lnTo>
                  <a:pt x="347687" y="329857"/>
                </a:lnTo>
                <a:lnTo>
                  <a:pt x="371614" y="289661"/>
                </a:lnTo>
                <a:lnTo>
                  <a:pt x="382092" y="244563"/>
                </a:lnTo>
                <a:close/>
              </a:path>
              <a:path w="455929" h="455930">
                <a:moveTo>
                  <a:pt x="455676" y="0"/>
                </a:moveTo>
                <a:lnTo>
                  <a:pt x="0" y="0"/>
                </a:lnTo>
                <a:lnTo>
                  <a:pt x="0" y="20320"/>
                </a:lnTo>
                <a:lnTo>
                  <a:pt x="0" y="436880"/>
                </a:lnTo>
                <a:lnTo>
                  <a:pt x="0" y="455930"/>
                </a:lnTo>
                <a:lnTo>
                  <a:pt x="455676" y="455930"/>
                </a:lnTo>
                <a:lnTo>
                  <a:pt x="455676" y="436880"/>
                </a:lnTo>
                <a:lnTo>
                  <a:pt x="19431" y="436880"/>
                </a:lnTo>
                <a:lnTo>
                  <a:pt x="19431" y="20320"/>
                </a:lnTo>
                <a:lnTo>
                  <a:pt x="436245" y="20320"/>
                </a:lnTo>
                <a:lnTo>
                  <a:pt x="436245" y="436753"/>
                </a:lnTo>
                <a:lnTo>
                  <a:pt x="455676" y="436753"/>
                </a:lnTo>
                <a:lnTo>
                  <a:pt x="455676" y="20320"/>
                </a:lnTo>
                <a:lnTo>
                  <a:pt x="455676" y="19939"/>
                </a:lnTo>
                <a:lnTo>
                  <a:pt x="455676" y="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3108" y="1057655"/>
            <a:ext cx="455930" cy="455930"/>
          </a:xfrm>
          <a:custGeom>
            <a:avLst/>
            <a:gdLst/>
            <a:ahLst/>
            <a:cxnLst/>
            <a:rect l="l" t="t" r="r" b="b"/>
            <a:pathLst>
              <a:path w="455930" h="455930">
                <a:moveTo>
                  <a:pt x="455676" y="0"/>
                </a:moveTo>
                <a:lnTo>
                  <a:pt x="0" y="0"/>
                </a:lnTo>
                <a:lnTo>
                  <a:pt x="0" y="455676"/>
                </a:lnTo>
                <a:lnTo>
                  <a:pt x="455676" y="455676"/>
                </a:lnTo>
                <a:lnTo>
                  <a:pt x="455676" y="436245"/>
                </a:lnTo>
                <a:lnTo>
                  <a:pt x="19367" y="436245"/>
                </a:lnTo>
                <a:lnTo>
                  <a:pt x="19367" y="19431"/>
                </a:lnTo>
                <a:lnTo>
                  <a:pt x="455676" y="19431"/>
                </a:lnTo>
                <a:lnTo>
                  <a:pt x="455676" y="0"/>
                </a:lnTo>
                <a:close/>
              </a:path>
              <a:path w="455930" h="455930">
                <a:moveTo>
                  <a:pt x="455676" y="19431"/>
                </a:moveTo>
                <a:lnTo>
                  <a:pt x="436181" y="19431"/>
                </a:lnTo>
                <a:lnTo>
                  <a:pt x="436245" y="436245"/>
                </a:lnTo>
                <a:lnTo>
                  <a:pt x="455676" y="436245"/>
                </a:lnTo>
                <a:lnTo>
                  <a:pt x="455676" y="19431"/>
                </a:lnTo>
                <a:close/>
              </a:path>
              <a:path w="455930" h="455930">
                <a:moveTo>
                  <a:pt x="354418" y="389001"/>
                </a:moveTo>
                <a:lnTo>
                  <a:pt x="100977" y="389001"/>
                </a:lnTo>
                <a:lnTo>
                  <a:pt x="100977" y="408940"/>
                </a:lnTo>
                <a:lnTo>
                  <a:pt x="354418" y="408940"/>
                </a:lnTo>
                <a:lnTo>
                  <a:pt x="354418" y="389001"/>
                </a:lnTo>
                <a:close/>
              </a:path>
              <a:path w="455930" h="455930">
                <a:moveTo>
                  <a:pt x="142621" y="66675"/>
                </a:moveTo>
                <a:lnTo>
                  <a:pt x="125653" y="66675"/>
                </a:lnTo>
                <a:lnTo>
                  <a:pt x="125653" y="143129"/>
                </a:lnTo>
                <a:lnTo>
                  <a:pt x="142039" y="184759"/>
                </a:lnTo>
                <a:lnTo>
                  <a:pt x="209296" y="227838"/>
                </a:lnTo>
                <a:lnTo>
                  <a:pt x="153860" y="261112"/>
                </a:lnTo>
                <a:lnTo>
                  <a:pt x="142018" y="270916"/>
                </a:lnTo>
                <a:lnTo>
                  <a:pt x="133132" y="283162"/>
                </a:lnTo>
                <a:lnTo>
                  <a:pt x="127558" y="297241"/>
                </a:lnTo>
                <a:lnTo>
                  <a:pt x="125653" y="312547"/>
                </a:lnTo>
                <a:lnTo>
                  <a:pt x="125653" y="389001"/>
                </a:lnTo>
                <a:lnTo>
                  <a:pt x="145783" y="389001"/>
                </a:lnTo>
                <a:lnTo>
                  <a:pt x="145783" y="312547"/>
                </a:lnTo>
                <a:lnTo>
                  <a:pt x="146971" y="303065"/>
                </a:lnTo>
                <a:lnTo>
                  <a:pt x="150428" y="294322"/>
                </a:lnTo>
                <a:lnTo>
                  <a:pt x="155938" y="286722"/>
                </a:lnTo>
                <a:lnTo>
                  <a:pt x="163283" y="280670"/>
                </a:lnTo>
                <a:lnTo>
                  <a:pt x="227837" y="238379"/>
                </a:lnTo>
                <a:lnTo>
                  <a:pt x="263679" y="238379"/>
                </a:lnTo>
                <a:lnTo>
                  <a:pt x="246126" y="227838"/>
                </a:lnTo>
                <a:lnTo>
                  <a:pt x="263679" y="217297"/>
                </a:lnTo>
                <a:lnTo>
                  <a:pt x="227837" y="217297"/>
                </a:lnTo>
                <a:lnTo>
                  <a:pt x="160121" y="175006"/>
                </a:lnTo>
                <a:lnTo>
                  <a:pt x="152774" y="168953"/>
                </a:lnTo>
                <a:lnTo>
                  <a:pt x="147261" y="161353"/>
                </a:lnTo>
                <a:lnTo>
                  <a:pt x="143803" y="152610"/>
                </a:lnTo>
                <a:lnTo>
                  <a:pt x="142621" y="143129"/>
                </a:lnTo>
                <a:lnTo>
                  <a:pt x="142621" y="66675"/>
                </a:lnTo>
                <a:close/>
              </a:path>
              <a:path w="455930" h="455930">
                <a:moveTo>
                  <a:pt x="263679" y="238379"/>
                </a:moveTo>
                <a:lnTo>
                  <a:pt x="227837" y="238379"/>
                </a:lnTo>
                <a:lnTo>
                  <a:pt x="292392" y="280670"/>
                </a:lnTo>
                <a:lnTo>
                  <a:pt x="299733" y="286722"/>
                </a:lnTo>
                <a:lnTo>
                  <a:pt x="305233" y="294322"/>
                </a:lnTo>
                <a:lnTo>
                  <a:pt x="308678" y="303065"/>
                </a:lnTo>
                <a:lnTo>
                  <a:pt x="309854" y="312547"/>
                </a:lnTo>
                <a:lnTo>
                  <a:pt x="309854" y="389001"/>
                </a:lnTo>
                <a:lnTo>
                  <a:pt x="329768" y="389001"/>
                </a:lnTo>
                <a:lnTo>
                  <a:pt x="329768" y="312547"/>
                </a:lnTo>
                <a:lnTo>
                  <a:pt x="327846" y="297223"/>
                </a:lnTo>
                <a:lnTo>
                  <a:pt x="322272" y="283114"/>
                </a:lnTo>
                <a:lnTo>
                  <a:pt x="313387" y="270863"/>
                </a:lnTo>
                <a:lnTo>
                  <a:pt x="301536" y="261112"/>
                </a:lnTo>
                <a:lnTo>
                  <a:pt x="263679" y="238379"/>
                </a:lnTo>
                <a:close/>
              </a:path>
              <a:path w="455930" h="455930">
                <a:moveTo>
                  <a:pt x="329895" y="66675"/>
                </a:moveTo>
                <a:lnTo>
                  <a:pt x="309854" y="66675"/>
                </a:lnTo>
                <a:lnTo>
                  <a:pt x="309854" y="143129"/>
                </a:lnTo>
                <a:lnTo>
                  <a:pt x="308678" y="152610"/>
                </a:lnTo>
                <a:lnTo>
                  <a:pt x="305233" y="161353"/>
                </a:lnTo>
                <a:lnTo>
                  <a:pt x="299733" y="168953"/>
                </a:lnTo>
                <a:lnTo>
                  <a:pt x="292392" y="175006"/>
                </a:lnTo>
                <a:lnTo>
                  <a:pt x="227837" y="217297"/>
                </a:lnTo>
                <a:lnTo>
                  <a:pt x="263679" y="217297"/>
                </a:lnTo>
                <a:lnTo>
                  <a:pt x="301536" y="194564"/>
                </a:lnTo>
                <a:lnTo>
                  <a:pt x="327900" y="158434"/>
                </a:lnTo>
                <a:lnTo>
                  <a:pt x="329831" y="143129"/>
                </a:lnTo>
                <a:lnTo>
                  <a:pt x="329895" y="66675"/>
                </a:lnTo>
                <a:close/>
              </a:path>
              <a:path w="455930" h="455930">
                <a:moveTo>
                  <a:pt x="354418" y="46736"/>
                </a:moveTo>
                <a:lnTo>
                  <a:pt x="100977" y="46736"/>
                </a:lnTo>
                <a:lnTo>
                  <a:pt x="100977" y="66675"/>
                </a:lnTo>
                <a:lnTo>
                  <a:pt x="354418" y="66675"/>
                </a:lnTo>
                <a:lnTo>
                  <a:pt x="354418" y="46736"/>
                </a:lnTo>
                <a:close/>
              </a:path>
            </a:pathLst>
          </a:custGeom>
          <a:solidFill>
            <a:srgbClr val="2E539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9623" y="3513388"/>
            <a:ext cx="3852781" cy="2506856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4742878" y="4582858"/>
            <a:ext cx="2896870" cy="1304290"/>
            <a:chOff x="4742878" y="4582858"/>
            <a:chExt cx="2896870" cy="1304290"/>
          </a:xfrm>
        </p:grpSpPr>
        <p:sp>
          <p:nvSpPr>
            <p:cNvPr id="11" name="object 11"/>
            <p:cNvSpPr/>
            <p:nvPr/>
          </p:nvSpPr>
          <p:spPr>
            <a:xfrm>
              <a:off x="4757165" y="4597146"/>
              <a:ext cx="2868295" cy="1275715"/>
            </a:xfrm>
            <a:custGeom>
              <a:avLst/>
              <a:gdLst/>
              <a:ahLst/>
              <a:cxnLst/>
              <a:rect l="l" t="t" r="r" b="b"/>
              <a:pathLst>
                <a:path w="2868295" h="1275714">
                  <a:moveTo>
                    <a:pt x="2655569" y="0"/>
                  </a:moveTo>
                  <a:lnTo>
                    <a:pt x="212598" y="0"/>
                  </a:lnTo>
                  <a:lnTo>
                    <a:pt x="163832" y="5611"/>
                  </a:lnTo>
                  <a:lnTo>
                    <a:pt x="119076" y="21598"/>
                  </a:lnTo>
                  <a:lnTo>
                    <a:pt x="79603" y="46686"/>
                  </a:lnTo>
                  <a:lnTo>
                    <a:pt x="46686" y="79603"/>
                  </a:lnTo>
                  <a:lnTo>
                    <a:pt x="21598" y="119076"/>
                  </a:lnTo>
                  <a:lnTo>
                    <a:pt x="5611" y="163832"/>
                  </a:lnTo>
                  <a:lnTo>
                    <a:pt x="0" y="212597"/>
                  </a:lnTo>
                  <a:lnTo>
                    <a:pt x="0" y="1062989"/>
                  </a:lnTo>
                  <a:lnTo>
                    <a:pt x="5611" y="1111735"/>
                  </a:lnTo>
                  <a:lnTo>
                    <a:pt x="21598" y="1156483"/>
                  </a:lnTo>
                  <a:lnTo>
                    <a:pt x="46686" y="1195957"/>
                  </a:lnTo>
                  <a:lnTo>
                    <a:pt x="79603" y="1228881"/>
                  </a:lnTo>
                  <a:lnTo>
                    <a:pt x="119076" y="1253978"/>
                  </a:lnTo>
                  <a:lnTo>
                    <a:pt x="163832" y="1269972"/>
                  </a:lnTo>
                  <a:lnTo>
                    <a:pt x="212598" y="1275587"/>
                  </a:lnTo>
                  <a:lnTo>
                    <a:pt x="2655569" y="1275587"/>
                  </a:lnTo>
                  <a:lnTo>
                    <a:pt x="2704335" y="1269972"/>
                  </a:lnTo>
                  <a:lnTo>
                    <a:pt x="2749091" y="1253978"/>
                  </a:lnTo>
                  <a:lnTo>
                    <a:pt x="2788564" y="1228881"/>
                  </a:lnTo>
                  <a:lnTo>
                    <a:pt x="2821481" y="1195957"/>
                  </a:lnTo>
                  <a:lnTo>
                    <a:pt x="2846569" y="1156483"/>
                  </a:lnTo>
                  <a:lnTo>
                    <a:pt x="2862556" y="1111735"/>
                  </a:lnTo>
                  <a:lnTo>
                    <a:pt x="2868167" y="1062989"/>
                  </a:lnTo>
                  <a:lnTo>
                    <a:pt x="2868167" y="212597"/>
                  </a:lnTo>
                  <a:lnTo>
                    <a:pt x="2862556" y="163832"/>
                  </a:lnTo>
                  <a:lnTo>
                    <a:pt x="2846569" y="119076"/>
                  </a:lnTo>
                  <a:lnTo>
                    <a:pt x="2821481" y="79603"/>
                  </a:lnTo>
                  <a:lnTo>
                    <a:pt x="2788564" y="46686"/>
                  </a:lnTo>
                  <a:lnTo>
                    <a:pt x="2749091" y="21598"/>
                  </a:lnTo>
                  <a:lnTo>
                    <a:pt x="2704335" y="5611"/>
                  </a:lnTo>
                  <a:lnTo>
                    <a:pt x="265556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757165" y="4597146"/>
              <a:ext cx="2868295" cy="1275715"/>
            </a:xfrm>
            <a:custGeom>
              <a:avLst/>
              <a:gdLst/>
              <a:ahLst/>
              <a:cxnLst/>
              <a:rect l="l" t="t" r="r" b="b"/>
              <a:pathLst>
                <a:path w="2868295" h="1275714">
                  <a:moveTo>
                    <a:pt x="0" y="212597"/>
                  </a:moveTo>
                  <a:lnTo>
                    <a:pt x="5611" y="163832"/>
                  </a:lnTo>
                  <a:lnTo>
                    <a:pt x="21598" y="119076"/>
                  </a:lnTo>
                  <a:lnTo>
                    <a:pt x="46686" y="79603"/>
                  </a:lnTo>
                  <a:lnTo>
                    <a:pt x="79603" y="46686"/>
                  </a:lnTo>
                  <a:lnTo>
                    <a:pt x="119076" y="21598"/>
                  </a:lnTo>
                  <a:lnTo>
                    <a:pt x="163832" y="5611"/>
                  </a:lnTo>
                  <a:lnTo>
                    <a:pt x="212598" y="0"/>
                  </a:lnTo>
                  <a:lnTo>
                    <a:pt x="2655569" y="0"/>
                  </a:lnTo>
                  <a:lnTo>
                    <a:pt x="2704335" y="5611"/>
                  </a:lnTo>
                  <a:lnTo>
                    <a:pt x="2749091" y="21598"/>
                  </a:lnTo>
                  <a:lnTo>
                    <a:pt x="2788564" y="46686"/>
                  </a:lnTo>
                  <a:lnTo>
                    <a:pt x="2821481" y="79603"/>
                  </a:lnTo>
                  <a:lnTo>
                    <a:pt x="2846569" y="119076"/>
                  </a:lnTo>
                  <a:lnTo>
                    <a:pt x="2862556" y="163832"/>
                  </a:lnTo>
                  <a:lnTo>
                    <a:pt x="2868167" y="212597"/>
                  </a:lnTo>
                  <a:lnTo>
                    <a:pt x="2868167" y="1062989"/>
                  </a:lnTo>
                  <a:lnTo>
                    <a:pt x="2862556" y="1111735"/>
                  </a:lnTo>
                  <a:lnTo>
                    <a:pt x="2846569" y="1156483"/>
                  </a:lnTo>
                  <a:lnTo>
                    <a:pt x="2821481" y="1195957"/>
                  </a:lnTo>
                  <a:lnTo>
                    <a:pt x="2788564" y="1228881"/>
                  </a:lnTo>
                  <a:lnTo>
                    <a:pt x="2749091" y="1253978"/>
                  </a:lnTo>
                  <a:lnTo>
                    <a:pt x="2704335" y="1269972"/>
                  </a:lnTo>
                  <a:lnTo>
                    <a:pt x="2655569" y="1275587"/>
                  </a:lnTo>
                  <a:lnTo>
                    <a:pt x="212598" y="1275587"/>
                  </a:lnTo>
                  <a:lnTo>
                    <a:pt x="163832" y="1269972"/>
                  </a:lnTo>
                  <a:lnTo>
                    <a:pt x="119076" y="1253978"/>
                  </a:lnTo>
                  <a:lnTo>
                    <a:pt x="79603" y="1228881"/>
                  </a:lnTo>
                  <a:lnTo>
                    <a:pt x="46686" y="1195957"/>
                  </a:lnTo>
                  <a:lnTo>
                    <a:pt x="21598" y="1156483"/>
                  </a:lnTo>
                  <a:lnTo>
                    <a:pt x="5611" y="1111735"/>
                  </a:lnTo>
                  <a:lnTo>
                    <a:pt x="0" y="1062989"/>
                  </a:lnTo>
                  <a:lnTo>
                    <a:pt x="0" y="212597"/>
                  </a:lnTo>
                  <a:close/>
                </a:path>
              </a:pathLst>
            </a:custGeom>
            <a:ln w="28575">
              <a:solidFill>
                <a:srgbClr val="23285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4758944" y="3524250"/>
            <a:ext cx="2817495" cy="2201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20" b="1">
                <a:solidFill>
                  <a:srgbClr val="001F5F"/>
                </a:solidFill>
                <a:latin typeface="Arial"/>
                <a:cs typeface="Arial"/>
              </a:rPr>
              <a:t>Στο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Ηνωμένο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Βασίλειο</a:t>
            </a:r>
            <a:r>
              <a:rPr dirty="0" sz="1200" spc="-5">
                <a:latin typeface="Microsoft Sans Serif"/>
                <a:cs typeface="Microsoft Sans Serif"/>
              </a:rPr>
              <a:t>,</a:t>
            </a:r>
            <a:r>
              <a:rPr dirty="0" sz="1200" spc="35">
                <a:latin typeface="Microsoft Sans Serif"/>
                <a:cs typeface="Microsoft Sans Serif"/>
              </a:rPr>
              <a:t> </a:t>
            </a:r>
            <a:r>
              <a:rPr dirty="0" sz="1200" spc="-15">
                <a:latin typeface="Microsoft Sans Serif"/>
                <a:cs typeface="Microsoft Sans Serif"/>
              </a:rPr>
              <a:t>μέχρι</a:t>
            </a:r>
            <a:r>
              <a:rPr dirty="0" sz="1200" spc="-10">
                <a:latin typeface="Microsoft Sans Serif"/>
                <a:cs typeface="Microsoft Sans Serif"/>
              </a:rPr>
              <a:t> </a:t>
            </a:r>
            <a:r>
              <a:rPr dirty="0" sz="1200" spc="-50">
                <a:latin typeface="Microsoft Sans Serif"/>
                <a:cs typeface="Microsoft Sans Serif"/>
              </a:rPr>
              <a:t>τον</a:t>
            </a:r>
            <a:r>
              <a:rPr dirty="0" sz="1200" spc="-5">
                <a:latin typeface="Microsoft Sans Serif"/>
                <a:cs typeface="Microsoft Sans Serif"/>
              </a:rPr>
              <a:t> Ιούλιο </a:t>
            </a:r>
            <a:r>
              <a:rPr dirty="0" sz="1200" spc="-305">
                <a:latin typeface="Microsoft Sans Serif"/>
                <a:cs typeface="Microsoft Sans Serif"/>
              </a:rPr>
              <a:t> </a:t>
            </a:r>
            <a:r>
              <a:rPr dirty="0" sz="1200" spc="-50">
                <a:latin typeface="Microsoft Sans Serif"/>
                <a:cs typeface="Microsoft Sans Serif"/>
              </a:rPr>
              <a:t>του</a:t>
            </a:r>
            <a:r>
              <a:rPr dirty="0" sz="1200" spc="-5">
                <a:latin typeface="Microsoft Sans Serif"/>
                <a:cs typeface="Microsoft Sans Serif"/>
              </a:rPr>
              <a:t> </a:t>
            </a:r>
            <a:r>
              <a:rPr dirty="0" sz="1200">
                <a:latin typeface="Microsoft Sans Serif"/>
                <a:cs typeface="Microsoft Sans Serif"/>
              </a:rPr>
              <a:t>2023,</a:t>
            </a:r>
            <a:r>
              <a:rPr dirty="0" sz="1200" spc="-25">
                <a:latin typeface="Microsoft Sans Serif"/>
                <a:cs typeface="Microsoft Sans Serif"/>
              </a:rPr>
              <a:t> </a:t>
            </a:r>
            <a:r>
              <a:rPr dirty="0" sz="1200">
                <a:latin typeface="Microsoft Sans Serif"/>
                <a:cs typeface="Microsoft Sans Serif"/>
              </a:rPr>
              <a:t>ο </a:t>
            </a:r>
            <a:r>
              <a:rPr dirty="0" sz="1200" spc="-10">
                <a:latin typeface="Microsoft Sans Serif"/>
                <a:cs typeface="Microsoft Sans Serif"/>
              </a:rPr>
              <a:t>αριθμός</a:t>
            </a:r>
            <a:r>
              <a:rPr dirty="0" sz="1200" spc="-30">
                <a:latin typeface="Microsoft Sans Serif"/>
                <a:cs typeface="Microsoft Sans Serif"/>
              </a:rPr>
              <a:t> </a:t>
            </a:r>
            <a:r>
              <a:rPr dirty="0" sz="1200" spc="-10">
                <a:latin typeface="Microsoft Sans Serif"/>
                <a:cs typeface="Microsoft Sans Serif"/>
              </a:rPr>
              <a:t>των</a:t>
            </a:r>
            <a:r>
              <a:rPr dirty="0" sz="1200" spc="10">
                <a:latin typeface="Microsoft Sans Serif"/>
                <a:cs typeface="Microsoft Sans Serif"/>
              </a:rPr>
              <a:t> </a:t>
            </a:r>
            <a:r>
              <a:rPr dirty="0" sz="1200" spc="-10">
                <a:latin typeface="Microsoft Sans Serif"/>
                <a:cs typeface="Microsoft Sans Serif"/>
              </a:rPr>
              <a:t>εγγραφών</a:t>
            </a:r>
            <a:r>
              <a:rPr dirty="0" sz="1200" spc="5">
                <a:latin typeface="Microsoft Sans Serif"/>
                <a:cs typeface="Microsoft Sans Serif"/>
              </a:rPr>
              <a:t> </a:t>
            </a:r>
            <a:r>
              <a:rPr dirty="0" sz="1200" spc="-30">
                <a:latin typeface="Microsoft Sans Serif"/>
                <a:cs typeface="Microsoft Sans Serif"/>
              </a:rPr>
              <a:t>στη </a:t>
            </a:r>
            <a:r>
              <a:rPr dirty="0" sz="1200" spc="-25">
                <a:latin typeface="Microsoft Sans Serif"/>
                <a:cs typeface="Microsoft Sans Serif"/>
              </a:rPr>
              <a:t> λίστα </a:t>
            </a:r>
            <a:r>
              <a:rPr dirty="0" sz="1200" spc="-10">
                <a:latin typeface="Microsoft Sans Serif"/>
                <a:cs typeface="Microsoft Sans Serif"/>
              </a:rPr>
              <a:t>χειρουργείων </a:t>
            </a:r>
            <a:r>
              <a:rPr dirty="0" sz="1200" spc="-5">
                <a:latin typeface="Microsoft Sans Serif"/>
                <a:cs typeface="Microsoft Sans Serif"/>
              </a:rPr>
              <a:t>ξεπέρασε </a:t>
            </a:r>
            <a:r>
              <a:rPr dirty="0" sz="1200" spc="-70">
                <a:latin typeface="Microsoft Sans Serif"/>
                <a:cs typeface="Microsoft Sans Serif"/>
              </a:rPr>
              <a:t>τα</a:t>
            </a:r>
            <a:r>
              <a:rPr dirty="0" sz="1200" spc="-65">
                <a:latin typeface="Microsoft Sans Serif"/>
                <a:cs typeface="Microsoft Sans Serif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7,6 </a:t>
            </a:r>
            <a:r>
              <a:rPr dirty="0" sz="1200" spc="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εκατομμύρια</a:t>
            </a:r>
            <a:r>
              <a:rPr dirty="0" sz="1200" spc="-10" b="1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Arial"/>
              <a:cs typeface="Arial"/>
            </a:endParaRPr>
          </a:p>
          <a:p>
            <a:pPr marL="621030">
              <a:lnSpc>
                <a:spcPct val="100000"/>
              </a:lnSpc>
            </a:pP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37%</a:t>
            </a:r>
            <a:r>
              <a:rPr dirty="0" sz="1200" spc="-4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αύξηση</a:t>
            </a:r>
            <a:r>
              <a:rPr dirty="0" sz="1200" spc="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της</a:t>
            </a:r>
            <a:r>
              <a:rPr dirty="0" sz="12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1F5F"/>
                </a:solidFill>
                <a:latin typeface="Arial"/>
                <a:cs typeface="Arial"/>
              </a:rPr>
              <a:t>λίστας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Arial"/>
              <a:cs typeface="Arial"/>
            </a:endParaRPr>
          </a:p>
          <a:p>
            <a:pPr marL="437515">
              <a:lnSpc>
                <a:spcPct val="100000"/>
              </a:lnSpc>
              <a:tabLst>
                <a:tab pos="2145665" algn="l"/>
              </a:tabLst>
            </a:pP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5.6</a:t>
            </a:r>
            <a:r>
              <a:rPr dirty="0" sz="120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εκ.	7.6</a:t>
            </a:r>
            <a:r>
              <a:rPr dirty="0" sz="1200" spc="-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001F5F"/>
                </a:solidFill>
                <a:latin typeface="Arial"/>
                <a:cs typeface="Arial"/>
              </a:rPr>
              <a:t>εκ.</a:t>
            </a:r>
            <a:endParaRPr sz="1200">
              <a:latin typeface="Arial"/>
              <a:cs typeface="Arial"/>
            </a:endParaRPr>
          </a:p>
          <a:p>
            <a:pPr marL="311785">
              <a:lnSpc>
                <a:spcPct val="100000"/>
              </a:lnSpc>
              <a:spcBef>
                <a:spcPts val="1135"/>
              </a:spcBef>
              <a:tabLst>
                <a:tab pos="2050414" algn="l"/>
              </a:tabLst>
            </a:pPr>
            <a:r>
              <a:rPr dirty="0" sz="1400">
                <a:solidFill>
                  <a:srgbClr val="001F5F"/>
                </a:solidFill>
                <a:latin typeface="Microsoft Sans Serif"/>
                <a:cs typeface="Microsoft Sans Serif"/>
              </a:rPr>
              <a:t>09/2021	</a:t>
            </a:r>
            <a:r>
              <a:rPr dirty="0" baseline="1984" sz="2100">
                <a:solidFill>
                  <a:srgbClr val="001F5F"/>
                </a:solidFill>
                <a:latin typeface="Microsoft Sans Serif"/>
                <a:cs typeface="Microsoft Sans Serif"/>
              </a:rPr>
              <a:t>08/2023</a:t>
            </a:r>
            <a:endParaRPr baseline="1984" sz="21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05321" y="5161026"/>
            <a:ext cx="538480" cy="264160"/>
          </a:xfrm>
          <a:custGeom>
            <a:avLst/>
            <a:gdLst/>
            <a:ahLst/>
            <a:cxnLst/>
            <a:rect l="l" t="t" r="r" b="b"/>
            <a:pathLst>
              <a:path w="538479" h="264160">
                <a:moveTo>
                  <a:pt x="0" y="65912"/>
                </a:moveTo>
                <a:lnTo>
                  <a:pt x="406145" y="65912"/>
                </a:lnTo>
                <a:lnTo>
                  <a:pt x="406145" y="0"/>
                </a:lnTo>
                <a:lnTo>
                  <a:pt x="537972" y="131826"/>
                </a:lnTo>
                <a:lnTo>
                  <a:pt x="406145" y="263652"/>
                </a:lnTo>
                <a:lnTo>
                  <a:pt x="406145" y="197739"/>
                </a:lnTo>
                <a:lnTo>
                  <a:pt x="0" y="197739"/>
                </a:lnTo>
                <a:lnTo>
                  <a:pt x="0" y="65912"/>
                </a:lnTo>
                <a:close/>
              </a:path>
            </a:pathLst>
          </a:custGeom>
          <a:ln w="19050">
            <a:solidFill>
              <a:srgbClr val="1F38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337303" y="1840992"/>
            <a:ext cx="45720" cy="4197350"/>
          </a:xfrm>
          <a:custGeom>
            <a:avLst/>
            <a:gdLst/>
            <a:ahLst/>
            <a:cxnLst/>
            <a:rect l="l" t="t" r="r" b="b"/>
            <a:pathLst>
              <a:path w="45720" h="4197350">
                <a:moveTo>
                  <a:pt x="42291" y="0"/>
                </a:moveTo>
                <a:lnTo>
                  <a:pt x="3429" y="0"/>
                </a:lnTo>
                <a:lnTo>
                  <a:pt x="0" y="3429"/>
                </a:lnTo>
                <a:lnTo>
                  <a:pt x="0" y="7620"/>
                </a:lnTo>
                <a:lnTo>
                  <a:pt x="0" y="4193679"/>
                </a:lnTo>
                <a:lnTo>
                  <a:pt x="3429" y="4197096"/>
                </a:lnTo>
                <a:lnTo>
                  <a:pt x="42291" y="4197096"/>
                </a:lnTo>
                <a:lnTo>
                  <a:pt x="45720" y="4193679"/>
                </a:lnTo>
                <a:lnTo>
                  <a:pt x="45720" y="3429"/>
                </a:lnTo>
                <a:lnTo>
                  <a:pt x="42291" y="0"/>
                </a:lnTo>
                <a:close/>
              </a:path>
            </a:pathLst>
          </a:custGeom>
          <a:solidFill>
            <a:srgbClr val="4453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606" y="274701"/>
            <a:ext cx="55486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Ενιαία</a:t>
            </a:r>
            <a:r>
              <a:rPr dirty="0" spc="-30"/>
              <a:t> </a:t>
            </a:r>
            <a:r>
              <a:rPr dirty="0"/>
              <a:t>Λίστα</a:t>
            </a:r>
            <a:r>
              <a:rPr dirty="0" spc="-5"/>
              <a:t> Χειρουργείων</a:t>
            </a:r>
            <a:r>
              <a:rPr dirty="0" spc="-30"/>
              <a:t> </a:t>
            </a:r>
            <a:r>
              <a:rPr dirty="0"/>
              <a:t>στην</a:t>
            </a:r>
            <a:r>
              <a:rPr dirty="0" spc="-5"/>
              <a:t> Ελλάδα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328161" y="1984375"/>
            <a:ext cx="4536440" cy="13220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232852"/>
                </a:solidFill>
                <a:latin typeface="Arial"/>
                <a:cs typeface="Arial"/>
              </a:rPr>
              <a:t>2017</a:t>
            </a:r>
            <a:r>
              <a:rPr dirty="0" sz="1800" spc="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232852"/>
                </a:solidFill>
                <a:latin typeface="Arial"/>
                <a:cs typeface="Arial"/>
              </a:rPr>
              <a:t>- Θεσμοθέτηση</a:t>
            </a:r>
            <a:r>
              <a:rPr dirty="0" sz="1800" spc="-4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232852"/>
                </a:solidFill>
                <a:latin typeface="Arial"/>
                <a:cs typeface="Arial"/>
              </a:rPr>
              <a:t>Λίστας</a:t>
            </a:r>
            <a:r>
              <a:rPr dirty="0" sz="1800" spc="-1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232852"/>
                </a:solidFill>
                <a:latin typeface="Arial"/>
                <a:cs typeface="Arial"/>
              </a:rPr>
              <a:t>Χειρουργείου</a:t>
            </a:r>
            <a:endParaRPr sz="18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spcBef>
                <a:spcPts val="1010"/>
              </a:spcBef>
              <a:buFont typeface="Wingdings"/>
              <a:buChar char=""/>
              <a:tabLst>
                <a:tab pos="756285" algn="l"/>
                <a:tab pos="756920" algn="l"/>
              </a:tabLst>
            </a:pPr>
            <a:r>
              <a:rPr dirty="0" sz="1400" spc="-10">
                <a:latin typeface="Microsoft Sans Serif"/>
                <a:cs typeface="Microsoft Sans Serif"/>
              </a:rPr>
              <a:t>Έλλειψη</a:t>
            </a:r>
            <a:r>
              <a:rPr dirty="0" sz="1400" spc="-20">
                <a:latin typeface="Microsoft Sans Serif"/>
                <a:cs typeface="Microsoft Sans Serif"/>
              </a:rPr>
              <a:t> </a:t>
            </a:r>
            <a:r>
              <a:rPr dirty="0" sz="1400" spc="10">
                <a:latin typeface="Microsoft Sans Serif"/>
                <a:cs typeface="Microsoft Sans Serif"/>
              </a:rPr>
              <a:t>προτυποποιημένης</a:t>
            </a:r>
            <a:r>
              <a:rPr dirty="0" sz="1400" spc="-20">
                <a:latin typeface="Microsoft Sans Serif"/>
                <a:cs typeface="Microsoft Sans Serif"/>
              </a:rPr>
              <a:t> </a:t>
            </a:r>
            <a:r>
              <a:rPr dirty="0" sz="1400" spc="-10">
                <a:latin typeface="Microsoft Sans Serif"/>
                <a:cs typeface="Microsoft Sans Serif"/>
              </a:rPr>
              <a:t>διαδικασίας</a:t>
            </a:r>
            <a:endParaRPr sz="1400">
              <a:latin typeface="Microsoft Sans Serif"/>
              <a:cs typeface="Microsoft Sans Serif"/>
            </a:endParaRPr>
          </a:p>
          <a:p>
            <a:pPr marL="756285" indent="-287020">
              <a:lnSpc>
                <a:spcPct val="100000"/>
              </a:lnSpc>
              <a:spcBef>
                <a:spcPts val="994"/>
              </a:spcBef>
              <a:buFont typeface="Wingdings"/>
              <a:buChar char=""/>
              <a:tabLst>
                <a:tab pos="756285" algn="l"/>
                <a:tab pos="756920" algn="l"/>
              </a:tabLst>
            </a:pPr>
            <a:r>
              <a:rPr dirty="0" sz="1400">
                <a:latin typeface="Microsoft Sans Serif"/>
                <a:cs typeface="Microsoft Sans Serif"/>
              </a:rPr>
              <a:t>Χωρίς</a:t>
            </a:r>
            <a:r>
              <a:rPr dirty="0" sz="1400" spc="-5">
                <a:latin typeface="Microsoft Sans Serif"/>
                <a:cs typeface="Microsoft Sans Serif"/>
              </a:rPr>
              <a:t> </a:t>
            </a:r>
            <a:r>
              <a:rPr dirty="0" sz="1400" spc="-75">
                <a:latin typeface="Microsoft Sans Serif"/>
                <a:cs typeface="Microsoft Sans Serif"/>
              </a:rPr>
              <a:t>τη</a:t>
            </a:r>
            <a:r>
              <a:rPr dirty="0" sz="1400">
                <a:latin typeface="Microsoft Sans Serif"/>
                <a:cs typeface="Microsoft Sans Serif"/>
              </a:rPr>
              <a:t> </a:t>
            </a:r>
            <a:r>
              <a:rPr dirty="0" sz="1400" spc="-50">
                <a:latin typeface="Microsoft Sans Serif"/>
                <a:cs typeface="Microsoft Sans Serif"/>
              </a:rPr>
              <a:t>δυνατότητα</a:t>
            </a:r>
            <a:r>
              <a:rPr dirty="0" sz="1400" spc="-5">
                <a:latin typeface="Microsoft Sans Serif"/>
                <a:cs typeface="Microsoft Sans Serif"/>
              </a:rPr>
              <a:t> </a:t>
            </a:r>
            <a:r>
              <a:rPr dirty="0" sz="1400" spc="-20">
                <a:latin typeface="Microsoft Sans Serif"/>
                <a:cs typeface="Microsoft Sans Serif"/>
              </a:rPr>
              <a:t>απένταξης</a:t>
            </a:r>
            <a:endParaRPr sz="1400">
              <a:latin typeface="Microsoft Sans Serif"/>
              <a:cs typeface="Microsoft Sans Serif"/>
            </a:endParaRPr>
          </a:p>
          <a:p>
            <a:pPr marL="756285" indent="-287020">
              <a:lnSpc>
                <a:spcPct val="100000"/>
              </a:lnSpc>
              <a:spcBef>
                <a:spcPts val="1000"/>
              </a:spcBef>
              <a:buFont typeface="Wingdings"/>
              <a:buChar char=""/>
              <a:tabLst>
                <a:tab pos="756285" algn="l"/>
                <a:tab pos="756920" algn="l"/>
              </a:tabLst>
            </a:pPr>
            <a:r>
              <a:rPr dirty="0" sz="1400" spc="30">
                <a:latin typeface="Microsoft Sans Serif"/>
                <a:cs typeface="Microsoft Sans Serif"/>
              </a:rPr>
              <a:t>Απουσία</a:t>
            </a:r>
            <a:r>
              <a:rPr dirty="0" sz="1400" spc="-25">
                <a:latin typeface="Microsoft Sans Serif"/>
                <a:cs typeface="Microsoft Sans Serif"/>
              </a:rPr>
              <a:t> </a:t>
            </a:r>
            <a:r>
              <a:rPr dirty="0" sz="1400" spc="5">
                <a:latin typeface="Microsoft Sans Serif"/>
                <a:cs typeface="Microsoft Sans Serif"/>
              </a:rPr>
              <a:t>παρακολούθησης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28161" y="3950284"/>
            <a:ext cx="4041140" cy="642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32852"/>
                </a:solidFill>
                <a:latin typeface="Arial"/>
                <a:cs typeface="Arial"/>
              </a:rPr>
              <a:t>23.06.2023</a:t>
            </a:r>
            <a:endParaRPr sz="18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spcBef>
                <a:spcPts val="1015"/>
              </a:spcBef>
              <a:buFont typeface="Wingdings"/>
              <a:buChar char=""/>
              <a:tabLst>
                <a:tab pos="756285" algn="l"/>
                <a:tab pos="756920" algn="l"/>
              </a:tabLst>
            </a:pPr>
            <a:r>
              <a:rPr dirty="0" sz="1400" spc="-10">
                <a:latin typeface="Microsoft Sans Serif"/>
                <a:cs typeface="Microsoft Sans Serif"/>
              </a:rPr>
              <a:t>Συλλογή</a:t>
            </a:r>
            <a:r>
              <a:rPr dirty="0" sz="1400" spc="-40">
                <a:latin typeface="Microsoft Sans Serif"/>
                <a:cs typeface="Microsoft Sans Serif"/>
              </a:rPr>
              <a:t> </a:t>
            </a:r>
            <a:r>
              <a:rPr dirty="0" sz="1400" spc="-15">
                <a:latin typeface="Microsoft Sans Serif"/>
                <a:cs typeface="Microsoft Sans Serif"/>
              </a:rPr>
              <a:t>στοιχείων</a:t>
            </a:r>
            <a:r>
              <a:rPr dirty="0" sz="1400" spc="-5">
                <a:latin typeface="Microsoft Sans Serif"/>
                <a:cs typeface="Microsoft Sans Serif"/>
              </a:rPr>
              <a:t> </a:t>
            </a:r>
            <a:r>
              <a:rPr dirty="0" sz="1400" spc="65">
                <a:latin typeface="Microsoft Sans Serif"/>
                <a:cs typeface="Microsoft Sans Serif"/>
              </a:rPr>
              <a:t>από</a:t>
            </a:r>
            <a:r>
              <a:rPr dirty="0" sz="1400">
                <a:latin typeface="Microsoft Sans Serif"/>
                <a:cs typeface="Microsoft Sans Serif"/>
              </a:rPr>
              <a:t> </a:t>
            </a:r>
            <a:r>
              <a:rPr dirty="0" sz="1400" spc="-5" b="1">
                <a:latin typeface="Arial"/>
                <a:cs typeface="Arial"/>
              </a:rPr>
              <a:t>126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Νοσοκομεία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46145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Πρωτοβουλίες</a:t>
            </a:r>
            <a:r>
              <a:rPr dirty="0" spc="-30"/>
              <a:t> </a:t>
            </a:r>
            <a:r>
              <a:rPr dirty="0" spc="-5"/>
              <a:t>Υπουργείου</a:t>
            </a:r>
            <a:r>
              <a:rPr dirty="0" spc="-30"/>
              <a:t> </a:t>
            </a:r>
            <a:r>
              <a:rPr dirty="0" spc="-5"/>
              <a:t>Υγείας</a:t>
            </a:r>
          </a:p>
        </p:txBody>
      </p:sp>
      <p:sp>
        <p:nvSpPr>
          <p:cNvPr id="3" name="object 3"/>
          <p:cNvSpPr/>
          <p:nvPr/>
        </p:nvSpPr>
        <p:spPr>
          <a:xfrm>
            <a:off x="856488" y="4828032"/>
            <a:ext cx="455930" cy="452755"/>
          </a:xfrm>
          <a:custGeom>
            <a:avLst/>
            <a:gdLst/>
            <a:ahLst/>
            <a:cxnLst/>
            <a:rect l="l" t="t" r="r" b="b"/>
            <a:pathLst>
              <a:path w="455930" h="452754">
                <a:moveTo>
                  <a:pt x="358914" y="0"/>
                </a:moveTo>
                <a:lnTo>
                  <a:pt x="0" y="0"/>
                </a:lnTo>
                <a:lnTo>
                  <a:pt x="0" y="452628"/>
                </a:lnTo>
                <a:lnTo>
                  <a:pt x="455675" y="452628"/>
                </a:lnTo>
                <a:lnTo>
                  <a:pt x="455675" y="433451"/>
                </a:lnTo>
                <a:lnTo>
                  <a:pt x="19456" y="433324"/>
                </a:lnTo>
                <a:lnTo>
                  <a:pt x="19456" y="19304"/>
                </a:lnTo>
                <a:lnTo>
                  <a:pt x="378292" y="19304"/>
                </a:lnTo>
                <a:lnTo>
                  <a:pt x="358914" y="0"/>
                </a:lnTo>
                <a:close/>
              </a:path>
              <a:path w="455930" h="452754">
                <a:moveTo>
                  <a:pt x="378292" y="19304"/>
                </a:moveTo>
                <a:lnTo>
                  <a:pt x="345046" y="19304"/>
                </a:lnTo>
                <a:lnTo>
                  <a:pt x="345046" y="113157"/>
                </a:lnTo>
                <a:lnTo>
                  <a:pt x="436245" y="113157"/>
                </a:lnTo>
                <a:lnTo>
                  <a:pt x="436245" y="433451"/>
                </a:lnTo>
                <a:lnTo>
                  <a:pt x="455675" y="433451"/>
                </a:lnTo>
                <a:lnTo>
                  <a:pt x="455675" y="96393"/>
                </a:lnTo>
                <a:lnTo>
                  <a:pt x="453253" y="93980"/>
                </a:lnTo>
                <a:lnTo>
                  <a:pt x="364515" y="93980"/>
                </a:lnTo>
                <a:lnTo>
                  <a:pt x="364515" y="33147"/>
                </a:lnTo>
                <a:lnTo>
                  <a:pt x="392188" y="33147"/>
                </a:lnTo>
                <a:lnTo>
                  <a:pt x="378292" y="19304"/>
                </a:lnTo>
                <a:close/>
              </a:path>
              <a:path w="455930" h="452754">
                <a:moveTo>
                  <a:pt x="280936" y="251206"/>
                </a:moveTo>
                <a:lnTo>
                  <a:pt x="280746" y="251206"/>
                </a:lnTo>
                <a:lnTo>
                  <a:pt x="251200" y="257228"/>
                </a:lnTo>
                <a:lnTo>
                  <a:pt x="227109" y="273478"/>
                </a:lnTo>
                <a:lnTo>
                  <a:pt x="210907" y="297515"/>
                </a:lnTo>
                <a:lnTo>
                  <a:pt x="205028" y="326898"/>
                </a:lnTo>
                <a:lnTo>
                  <a:pt x="210996" y="356258"/>
                </a:lnTo>
                <a:lnTo>
                  <a:pt x="227271" y="380238"/>
                </a:lnTo>
                <a:lnTo>
                  <a:pt x="251411" y="396406"/>
                </a:lnTo>
                <a:lnTo>
                  <a:pt x="280974" y="402336"/>
                </a:lnTo>
                <a:lnTo>
                  <a:pt x="310532" y="396406"/>
                </a:lnTo>
                <a:lnTo>
                  <a:pt x="330122" y="383286"/>
                </a:lnTo>
                <a:lnTo>
                  <a:pt x="280936" y="383286"/>
                </a:lnTo>
                <a:lnTo>
                  <a:pt x="258765" y="378829"/>
                </a:lnTo>
                <a:lnTo>
                  <a:pt x="240660" y="366680"/>
                </a:lnTo>
                <a:lnTo>
                  <a:pt x="228453" y="348674"/>
                </a:lnTo>
                <a:lnTo>
                  <a:pt x="223977" y="326644"/>
                </a:lnTo>
                <a:lnTo>
                  <a:pt x="228453" y="304633"/>
                </a:lnTo>
                <a:lnTo>
                  <a:pt x="240660" y="286670"/>
                </a:lnTo>
                <a:lnTo>
                  <a:pt x="258765" y="274566"/>
                </a:lnTo>
                <a:lnTo>
                  <a:pt x="280936" y="270129"/>
                </a:lnTo>
                <a:lnTo>
                  <a:pt x="328023" y="270129"/>
                </a:lnTo>
                <a:lnTo>
                  <a:pt x="329387" y="268478"/>
                </a:lnTo>
                <a:lnTo>
                  <a:pt x="318511" y="261137"/>
                </a:lnTo>
                <a:lnTo>
                  <a:pt x="306633" y="255762"/>
                </a:lnTo>
                <a:lnTo>
                  <a:pt x="294020" y="252458"/>
                </a:lnTo>
                <a:lnTo>
                  <a:pt x="280936" y="251333"/>
                </a:lnTo>
                <a:close/>
              </a:path>
              <a:path w="455930" h="452754">
                <a:moveTo>
                  <a:pt x="355422" y="311785"/>
                </a:moveTo>
                <a:lnTo>
                  <a:pt x="336880" y="315595"/>
                </a:lnTo>
                <a:lnTo>
                  <a:pt x="337566" y="319278"/>
                </a:lnTo>
                <a:lnTo>
                  <a:pt x="337794" y="321818"/>
                </a:lnTo>
                <a:lnTo>
                  <a:pt x="321132" y="366760"/>
                </a:lnTo>
                <a:lnTo>
                  <a:pt x="280936" y="383286"/>
                </a:lnTo>
                <a:lnTo>
                  <a:pt x="330122" y="383286"/>
                </a:lnTo>
                <a:lnTo>
                  <a:pt x="334673" y="380238"/>
                </a:lnTo>
                <a:lnTo>
                  <a:pt x="350951" y="356258"/>
                </a:lnTo>
                <a:lnTo>
                  <a:pt x="356920" y="326898"/>
                </a:lnTo>
                <a:lnTo>
                  <a:pt x="356946" y="321818"/>
                </a:lnTo>
                <a:lnTo>
                  <a:pt x="356438" y="316738"/>
                </a:lnTo>
                <a:lnTo>
                  <a:pt x="355422" y="311785"/>
                </a:lnTo>
                <a:close/>
              </a:path>
              <a:path w="455930" h="452754">
                <a:moveTo>
                  <a:pt x="256324" y="309499"/>
                </a:moveTo>
                <a:lnTo>
                  <a:pt x="242620" y="322707"/>
                </a:lnTo>
                <a:lnTo>
                  <a:pt x="280365" y="360426"/>
                </a:lnTo>
                <a:lnTo>
                  <a:pt x="307392" y="333629"/>
                </a:lnTo>
                <a:lnTo>
                  <a:pt x="280365" y="333629"/>
                </a:lnTo>
                <a:lnTo>
                  <a:pt x="256324" y="309499"/>
                </a:lnTo>
                <a:close/>
              </a:path>
              <a:path w="455930" h="452754">
                <a:moveTo>
                  <a:pt x="360553" y="254000"/>
                </a:moveTo>
                <a:lnTo>
                  <a:pt x="280365" y="333629"/>
                </a:lnTo>
                <a:lnTo>
                  <a:pt x="307392" y="333629"/>
                </a:lnTo>
                <a:lnTo>
                  <a:pt x="374256" y="267335"/>
                </a:lnTo>
                <a:lnTo>
                  <a:pt x="360553" y="254000"/>
                </a:lnTo>
                <a:close/>
              </a:path>
              <a:path w="455930" h="452754">
                <a:moveTo>
                  <a:pt x="328023" y="270129"/>
                </a:moveTo>
                <a:lnTo>
                  <a:pt x="280936" y="270129"/>
                </a:lnTo>
                <a:lnTo>
                  <a:pt x="290767" y="271045"/>
                </a:lnTo>
                <a:lnTo>
                  <a:pt x="300239" y="273558"/>
                </a:lnTo>
                <a:lnTo>
                  <a:pt x="309156" y="277594"/>
                </a:lnTo>
                <a:lnTo>
                  <a:pt x="317322" y="283083"/>
                </a:lnTo>
                <a:lnTo>
                  <a:pt x="328023" y="270129"/>
                </a:lnTo>
                <a:close/>
              </a:path>
              <a:path w="455930" h="452754">
                <a:moveTo>
                  <a:pt x="371246" y="173990"/>
                </a:moveTo>
                <a:lnTo>
                  <a:pt x="86131" y="173990"/>
                </a:lnTo>
                <a:lnTo>
                  <a:pt x="86131" y="193421"/>
                </a:lnTo>
                <a:lnTo>
                  <a:pt x="371246" y="193421"/>
                </a:lnTo>
                <a:lnTo>
                  <a:pt x="371246" y="173990"/>
                </a:lnTo>
                <a:close/>
              </a:path>
              <a:path w="455930" h="452754">
                <a:moveTo>
                  <a:pt x="280085" y="92710"/>
                </a:moveTo>
                <a:lnTo>
                  <a:pt x="86131" y="92710"/>
                </a:lnTo>
                <a:lnTo>
                  <a:pt x="86131" y="112014"/>
                </a:lnTo>
                <a:lnTo>
                  <a:pt x="280085" y="112014"/>
                </a:lnTo>
                <a:lnTo>
                  <a:pt x="280085" y="92710"/>
                </a:lnTo>
                <a:close/>
              </a:path>
              <a:path w="455930" h="452754">
                <a:moveTo>
                  <a:pt x="392188" y="33147"/>
                </a:moveTo>
                <a:lnTo>
                  <a:pt x="364515" y="33147"/>
                </a:lnTo>
                <a:lnTo>
                  <a:pt x="425703" y="93980"/>
                </a:lnTo>
                <a:lnTo>
                  <a:pt x="453253" y="93980"/>
                </a:lnTo>
                <a:lnTo>
                  <a:pt x="392188" y="33147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9536" y="2346960"/>
            <a:ext cx="455675" cy="4572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574419" y="2437637"/>
            <a:ext cx="3197860" cy="29013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Οδηγίες</a:t>
            </a:r>
            <a:r>
              <a:rPr dirty="0" sz="160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Εκκαθάρισης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Εκπαίδευση</a:t>
            </a:r>
            <a:r>
              <a:rPr dirty="0" sz="1600" spc="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Ομάδας</a:t>
            </a:r>
            <a:r>
              <a:rPr dirty="0" sz="16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35">
                <a:latin typeface="Microsoft Sans Serif"/>
                <a:cs typeface="Microsoft Sans Serif"/>
              </a:rPr>
              <a:t>για</a:t>
            </a:r>
            <a:r>
              <a:rPr dirty="0" sz="1600" spc="-10">
                <a:latin typeface="Microsoft Sans Serif"/>
                <a:cs typeface="Microsoft Sans Serif"/>
              </a:rPr>
              <a:t> </a:t>
            </a:r>
            <a:r>
              <a:rPr dirty="0" sz="1600" spc="-65">
                <a:latin typeface="Microsoft Sans Serif"/>
                <a:cs typeface="Microsoft Sans Serif"/>
              </a:rPr>
              <a:t>την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διασφάλιση</a:t>
            </a:r>
            <a:r>
              <a:rPr dirty="0" sz="1600" spc="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της εκκαθάρισης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150.000</a:t>
            </a:r>
            <a:r>
              <a:rPr dirty="0" sz="1600" spc="-2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τηλεφωνικές</a:t>
            </a:r>
            <a:r>
              <a:rPr dirty="0" sz="160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0000"/>
                </a:solidFill>
                <a:latin typeface="Arial"/>
                <a:cs typeface="Arial"/>
              </a:rPr>
              <a:t>κλήσεις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25">
                <a:solidFill>
                  <a:srgbClr val="FF0000"/>
                </a:solidFill>
                <a:latin typeface="Microsoft Sans Serif"/>
                <a:cs typeface="Microsoft Sans Serif"/>
              </a:rPr>
              <a:t>σε</a:t>
            </a:r>
            <a:r>
              <a:rPr dirty="0" sz="1600" spc="-15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-35">
                <a:solidFill>
                  <a:srgbClr val="FF0000"/>
                </a:solidFill>
                <a:latin typeface="Microsoft Sans Serif"/>
                <a:cs typeface="Microsoft Sans Serif"/>
              </a:rPr>
              <a:t>πολίτες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Microsoft Sans Serif"/>
              <a:cs typeface="Microsoft Sans Serif"/>
            </a:endParaRPr>
          </a:p>
          <a:p>
            <a:pPr marL="12700">
              <a:lnSpc>
                <a:spcPts val="1914"/>
              </a:lnSpc>
            </a:pP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Μείωση</a:t>
            </a:r>
            <a:r>
              <a:rPr dirty="0" sz="16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αριθμού</a:t>
            </a:r>
            <a:r>
              <a:rPr dirty="0" sz="1600" spc="3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εγγεγραμμένων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2155"/>
              </a:lnSpc>
            </a:pPr>
            <a:r>
              <a:rPr dirty="0" sz="1600" spc="-45">
                <a:latin typeface="Microsoft Sans Serif"/>
                <a:cs typeface="Microsoft Sans Serif"/>
              </a:rPr>
              <a:t>στη</a:t>
            </a:r>
            <a:r>
              <a:rPr dirty="0" sz="1600" spc="20">
                <a:latin typeface="Microsoft Sans Serif"/>
                <a:cs typeface="Microsoft Sans Serif"/>
              </a:rPr>
              <a:t> </a:t>
            </a:r>
            <a:r>
              <a:rPr dirty="0" sz="1600" spc="-40">
                <a:latin typeface="Microsoft Sans Serif"/>
                <a:cs typeface="Microsoft Sans Serif"/>
              </a:rPr>
              <a:t>λίστα</a:t>
            </a:r>
            <a:r>
              <a:rPr dirty="0" sz="1600" spc="10">
                <a:latin typeface="Microsoft Sans Serif"/>
                <a:cs typeface="Microsoft Sans Serif"/>
              </a:rPr>
              <a:t> </a:t>
            </a:r>
            <a:r>
              <a:rPr dirty="0" sz="1600" spc="5">
                <a:latin typeface="Microsoft Sans Serif"/>
                <a:cs typeface="Microsoft Sans Serif"/>
              </a:rPr>
              <a:t>πολιτών</a:t>
            </a:r>
            <a:r>
              <a:rPr dirty="0" sz="1600" spc="10">
                <a:latin typeface="Microsoft Sans Serif"/>
                <a:cs typeface="Microsoft Sans Serif"/>
              </a:rPr>
              <a:t> </a:t>
            </a:r>
            <a:r>
              <a:rPr dirty="0" sz="1600" spc="-55">
                <a:latin typeface="Microsoft Sans Serif"/>
                <a:cs typeface="Microsoft Sans Serif"/>
              </a:rPr>
              <a:t>κατά</a:t>
            </a:r>
            <a:r>
              <a:rPr dirty="0" sz="1600" spc="35">
                <a:latin typeface="Microsoft Sans Serif"/>
                <a:cs typeface="Microsoft Sans Serif"/>
              </a:rPr>
              <a:t> </a:t>
            </a:r>
            <a:r>
              <a:rPr dirty="0" sz="1800" spc="-10" b="1">
                <a:solidFill>
                  <a:srgbClr val="FF0000"/>
                </a:solidFill>
                <a:latin typeface="Arial"/>
                <a:cs typeface="Arial"/>
              </a:rPr>
              <a:t>38%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59536" y="3954779"/>
            <a:ext cx="455930" cy="457200"/>
          </a:xfrm>
          <a:custGeom>
            <a:avLst/>
            <a:gdLst/>
            <a:ahLst/>
            <a:cxnLst/>
            <a:rect l="l" t="t" r="r" b="b"/>
            <a:pathLst>
              <a:path w="455930" h="457200">
                <a:moveTo>
                  <a:pt x="307733" y="129413"/>
                </a:moveTo>
                <a:lnTo>
                  <a:pt x="147142" y="129413"/>
                </a:lnTo>
                <a:lnTo>
                  <a:pt x="135280" y="184150"/>
                </a:lnTo>
                <a:lnTo>
                  <a:pt x="0" y="267462"/>
                </a:lnTo>
                <a:lnTo>
                  <a:pt x="0" y="457200"/>
                </a:lnTo>
                <a:lnTo>
                  <a:pt x="455675" y="457200"/>
                </a:lnTo>
                <a:lnTo>
                  <a:pt x="455597" y="437388"/>
                </a:lnTo>
                <a:lnTo>
                  <a:pt x="18986" y="437388"/>
                </a:lnTo>
                <a:lnTo>
                  <a:pt x="18986" y="278638"/>
                </a:lnTo>
                <a:lnTo>
                  <a:pt x="151891" y="196088"/>
                </a:lnTo>
                <a:lnTo>
                  <a:pt x="162966" y="149225"/>
                </a:lnTo>
                <a:lnTo>
                  <a:pt x="312031" y="149225"/>
                </a:lnTo>
                <a:lnTo>
                  <a:pt x="307733" y="129413"/>
                </a:lnTo>
                <a:close/>
              </a:path>
              <a:path w="455930" h="457200">
                <a:moveTo>
                  <a:pt x="312031" y="149225"/>
                </a:moveTo>
                <a:lnTo>
                  <a:pt x="291922" y="149225"/>
                </a:lnTo>
                <a:lnTo>
                  <a:pt x="302996" y="196850"/>
                </a:lnTo>
                <a:lnTo>
                  <a:pt x="435863" y="276987"/>
                </a:lnTo>
                <a:lnTo>
                  <a:pt x="435863" y="437388"/>
                </a:lnTo>
                <a:lnTo>
                  <a:pt x="455597" y="437388"/>
                </a:lnTo>
                <a:lnTo>
                  <a:pt x="454913" y="265938"/>
                </a:lnTo>
                <a:lnTo>
                  <a:pt x="319608" y="184150"/>
                </a:lnTo>
                <a:lnTo>
                  <a:pt x="312031" y="149225"/>
                </a:lnTo>
                <a:close/>
              </a:path>
              <a:path w="455930" h="457200">
                <a:moveTo>
                  <a:pt x="227050" y="207899"/>
                </a:moveTo>
                <a:lnTo>
                  <a:pt x="186826" y="216007"/>
                </a:lnTo>
                <a:lnTo>
                  <a:pt x="153868" y="238188"/>
                </a:lnTo>
                <a:lnTo>
                  <a:pt x="131590" y="271228"/>
                </a:lnTo>
                <a:lnTo>
                  <a:pt x="123405" y="311912"/>
                </a:lnTo>
                <a:lnTo>
                  <a:pt x="131590" y="352274"/>
                </a:lnTo>
                <a:lnTo>
                  <a:pt x="153868" y="385349"/>
                </a:lnTo>
                <a:lnTo>
                  <a:pt x="186826" y="407709"/>
                </a:lnTo>
                <a:lnTo>
                  <a:pt x="227050" y="415925"/>
                </a:lnTo>
                <a:lnTo>
                  <a:pt x="267272" y="407709"/>
                </a:lnTo>
                <a:lnTo>
                  <a:pt x="284363" y="396113"/>
                </a:lnTo>
                <a:lnTo>
                  <a:pt x="227050" y="396113"/>
                </a:lnTo>
                <a:lnTo>
                  <a:pt x="194252" y="389439"/>
                </a:lnTo>
                <a:lnTo>
                  <a:pt x="167614" y="371300"/>
                </a:lnTo>
                <a:lnTo>
                  <a:pt x="149730" y="344517"/>
                </a:lnTo>
                <a:lnTo>
                  <a:pt x="143192" y="311912"/>
                </a:lnTo>
                <a:lnTo>
                  <a:pt x="149730" y="278866"/>
                </a:lnTo>
                <a:lnTo>
                  <a:pt x="167614" y="251856"/>
                </a:lnTo>
                <a:lnTo>
                  <a:pt x="194252" y="233634"/>
                </a:lnTo>
                <a:lnTo>
                  <a:pt x="227050" y="226949"/>
                </a:lnTo>
                <a:lnTo>
                  <a:pt x="283528" y="226949"/>
                </a:lnTo>
                <a:lnTo>
                  <a:pt x="267272" y="216007"/>
                </a:lnTo>
                <a:lnTo>
                  <a:pt x="227050" y="207899"/>
                </a:lnTo>
                <a:close/>
              </a:path>
              <a:path w="455930" h="457200">
                <a:moveTo>
                  <a:pt x="283528" y="226949"/>
                </a:moveTo>
                <a:lnTo>
                  <a:pt x="227050" y="226949"/>
                </a:lnTo>
                <a:lnTo>
                  <a:pt x="259966" y="233634"/>
                </a:lnTo>
                <a:lnTo>
                  <a:pt x="286875" y="251856"/>
                </a:lnTo>
                <a:lnTo>
                  <a:pt x="305033" y="278866"/>
                </a:lnTo>
                <a:lnTo>
                  <a:pt x="311696" y="311912"/>
                </a:lnTo>
                <a:lnTo>
                  <a:pt x="305033" y="344517"/>
                </a:lnTo>
                <a:lnTo>
                  <a:pt x="286875" y="371300"/>
                </a:lnTo>
                <a:lnTo>
                  <a:pt x="259966" y="389439"/>
                </a:lnTo>
                <a:lnTo>
                  <a:pt x="227050" y="396113"/>
                </a:lnTo>
                <a:lnTo>
                  <a:pt x="284363" y="396113"/>
                </a:lnTo>
                <a:lnTo>
                  <a:pt x="300226" y="385349"/>
                </a:lnTo>
                <a:lnTo>
                  <a:pt x="322500" y="352274"/>
                </a:lnTo>
                <a:lnTo>
                  <a:pt x="330682" y="311912"/>
                </a:lnTo>
                <a:lnTo>
                  <a:pt x="322500" y="271228"/>
                </a:lnTo>
                <a:lnTo>
                  <a:pt x="300226" y="238188"/>
                </a:lnTo>
                <a:lnTo>
                  <a:pt x="283528" y="226949"/>
                </a:lnTo>
                <a:close/>
              </a:path>
              <a:path w="455930" h="457200">
                <a:moveTo>
                  <a:pt x="227050" y="0"/>
                </a:moveTo>
                <a:lnTo>
                  <a:pt x="140838" y="6959"/>
                </a:lnTo>
                <a:lnTo>
                  <a:pt x="78662" y="23672"/>
                </a:lnTo>
                <a:lnTo>
                  <a:pt x="37600" y="43891"/>
                </a:lnTo>
                <a:lnTo>
                  <a:pt x="7124" y="69850"/>
                </a:lnTo>
                <a:lnTo>
                  <a:pt x="0" y="84074"/>
                </a:lnTo>
                <a:lnTo>
                  <a:pt x="0" y="176149"/>
                </a:lnTo>
                <a:lnTo>
                  <a:pt x="1587" y="180975"/>
                </a:lnTo>
                <a:lnTo>
                  <a:pt x="6324" y="184150"/>
                </a:lnTo>
                <a:lnTo>
                  <a:pt x="8699" y="186563"/>
                </a:lnTo>
                <a:lnTo>
                  <a:pt x="11861" y="187325"/>
                </a:lnTo>
                <a:lnTo>
                  <a:pt x="16611" y="187325"/>
                </a:lnTo>
                <a:lnTo>
                  <a:pt x="18199" y="186563"/>
                </a:lnTo>
                <a:lnTo>
                  <a:pt x="20573" y="186563"/>
                </a:lnTo>
                <a:lnTo>
                  <a:pt x="97201" y="166624"/>
                </a:lnTo>
                <a:lnTo>
                  <a:pt x="18986" y="166624"/>
                </a:lnTo>
                <a:lnTo>
                  <a:pt x="18986" y="88900"/>
                </a:lnTo>
                <a:lnTo>
                  <a:pt x="20573" y="83312"/>
                </a:lnTo>
                <a:lnTo>
                  <a:pt x="22148" y="81788"/>
                </a:lnTo>
                <a:lnTo>
                  <a:pt x="28798" y="74921"/>
                </a:lnTo>
                <a:lnTo>
                  <a:pt x="49728" y="59320"/>
                </a:lnTo>
                <a:lnTo>
                  <a:pt x="87822" y="40877"/>
                </a:lnTo>
                <a:lnTo>
                  <a:pt x="145968" y="25489"/>
                </a:lnTo>
                <a:lnTo>
                  <a:pt x="227050" y="19050"/>
                </a:lnTo>
                <a:lnTo>
                  <a:pt x="358786" y="19050"/>
                </a:lnTo>
                <a:lnTo>
                  <a:pt x="313643" y="6959"/>
                </a:lnTo>
                <a:lnTo>
                  <a:pt x="227050" y="0"/>
                </a:lnTo>
                <a:close/>
              </a:path>
              <a:path w="455930" h="457200">
                <a:moveTo>
                  <a:pt x="328601" y="79375"/>
                </a:moveTo>
                <a:lnTo>
                  <a:pt x="227050" y="79375"/>
                </a:lnTo>
                <a:lnTo>
                  <a:pt x="273832" y="82470"/>
                </a:lnTo>
                <a:lnTo>
                  <a:pt x="303483" y="89281"/>
                </a:lnTo>
                <a:lnTo>
                  <a:pt x="319046" y="96091"/>
                </a:lnTo>
                <a:lnTo>
                  <a:pt x="323557" y="99187"/>
                </a:lnTo>
                <a:lnTo>
                  <a:pt x="325145" y="100838"/>
                </a:lnTo>
                <a:lnTo>
                  <a:pt x="326720" y="104775"/>
                </a:lnTo>
                <a:lnTo>
                  <a:pt x="326720" y="136525"/>
                </a:lnTo>
                <a:lnTo>
                  <a:pt x="327846" y="142990"/>
                </a:lnTo>
                <a:lnTo>
                  <a:pt x="330976" y="148907"/>
                </a:lnTo>
                <a:lnTo>
                  <a:pt x="335737" y="153777"/>
                </a:lnTo>
                <a:lnTo>
                  <a:pt x="341756" y="157099"/>
                </a:lnTo>
                <a:lnTo>
                  <a:pt x="434339" y="185674"/>
                </a:lnTo>
                <a:lnTo>
                  <a:pt x="439038" y="187325"/>
                </a:lnTo>
                <a:lnTo>
                  <a:pt x="444626" y="187325"/>
                </a:lnTo>
                <a:lnTo>
                  <a:pt x="452500" y="180975"/>
                </a:lnTo>
                <a:lnTo>
                  <a:pt x="454913" y="176149"/>
                </a:lnTo>
                <a:lnTo>
                  <a:pt x="454913" y="165862"/>
                </a:lnTo>
                <a:lnTo>
                  <a:pt x="435863" y="165862"/>
                </a:lnTo>
                <a:lnTo>
                  <a:pt x="348081" y="138938"/>
                </a:lnTo>
                <a:lnTo>
                  <a:pt x="347294" y="138938"/>
                </a:lnTo>
                <a:lnTo>
                  <a:pt x="346506" y="137287"/>
                </a:lnTo>
                <a:lnTo>
                  <a:pt x="346506" y="99949"/>
                </a:lnTo>
                <a:lnTo>
                  <a:pt x="342544" y="90424"/>
                </a:lnTo>
                <a:lnTo>
                  <a:pt x="337807" y="85725"/>
                </a:lnTo>
                <a:lnTo>
                  <a:pt x="330842" y="80416"/>
                </a:lnTo>
                <a:lnTo>
                  <a:pt x="328601" y="79375"/>
                </a:lnTo>
                <a:close/>
              </a:path>
              <a:path w="455930" h="457200">
                <a:moveTo>
                  <a:pt x="227050" y="60325"/>
                </a:moveTo>
                <a:lnTo>
                  <a:pt x="175611" y="63847"/>
                </a:lnTo>
                <a:lnTo>
                  <a:pt x="124359" y="80416"/>
                </a:lnTo>
                <a:lnTo>
                  <a:pt x="108381" y="99949"/>
                </a:lnTo>
                <a:lnTo>
                  <a:pt x="108381" y="142113"/>
                </a:lnTo>
                <a:lnTo>
                  <a:pt x="107594" y="143637"/>
                </a:lnTo>
                <a:lnTo>
                  <a:pt x="106794" y="143637"/>
                </a:lnTo>
                <a:lnTo>
                  <a:pt x="18986" y="166624"/>
                </a:lnTo>
                <a:lnTo>
                  <a:pt x="97201" y="166624"/>
                </a:lnTo>
                <a:lnTo>
                  <a:pt x="112331" y="162687"/>
                </a:lnTo>
                <a:lnTo>
                  <a:pt x="113131" y="161925"/>
                </a:lnTo>
                <a:lnTo>
                  <a:pt x="119149" y="159011"/>
                </a:lnTo>
                <a:lnTo>
                  <a:pt x="123905" y="154241"/>
                </a:lnTo>
                <a:lnTo>
                  <a:pt x="127031" y="148137"/>
                </a:lnTo>
                <a:lnTo>
                  <a:pt x="128155" y="141224"/>
                </a:lnTo>
                <a:lnTo>
                  <a:pt x="128155" y="104775"/>
                </a:lnTo>
                <a:lnTo>
                  <a:pt x="129743" y="100838"/>
                </a:lnTo>
                <a:lnTo>
                  <a:pt x="180717" y="82470"/>
                </a:lnTo>
                <a:lnTo>
                  <a:pt x="227050" y="79375"/>
                </a:lnTo>
                <a:lnTo>
                  <a:pt x="328601" y="79375"/>
                </a:lnTo>
                <a:lnTo>
                  <a:pt x="312385" y="71834"/>
                </a:lnTo>
                <a:lnTo>
                  <a:pt x="278949" y="63847"/>
                </a:lnTo>
                <a:lnTo>
                  <a:pt x="227050" y="60325"/>
                </a:lnTo>
                <a:close/>
              </a:path>
              <a:path w="455930" h="457200">
                <a:moveTo>
                  <a:pt x="358786" y="19050"/>
                </a:moveTo>
                <a:lnTo>
                  <a:pt x="227050" y="19050"/>
                </a:lnTo>
                <a:lnTo>
                  <a:pt x="307904" y="25489"/>
                </a:lnTo>
                <a:lnTo>
                  <a:pt x="366199" y="40877"/>
                </a:lnTo>
                <a:lnTo>
                  <a:pt x="404630" y="59320"/>
                </a:lnTo>
                <a:lnTo>
                  <a:pt x="425895" y="74921"/>
                </a:lnTo>
                <a:lnTo>
                  <a:pt x="432688" y="81788"/>
                </a:lnTo>
                <a:lnTo>
                  <a:pt x="434339" y="83312"/>
                </a:lnTo>
                <a:lnTo>
                  <a:pt x="435863" y="88900"/>
                </a:lnTo>
                <a:lnTo>
                  <a:pt x="435863" y="165862"/>
                </a:lnTo>
                <a:lnTo>
                  <a:pt x="454913" y="165862"/>
                </a:lnTo>
                <a:lnTo>
                  <a:pt x="454913" y="84074"/>
                </a:lnTo>
                <a:lnTo>
                  <a:pt x="452500" y="75438"/>
                </a:lnTo>
                <a:lnTo>
                  <a:pt x="447801" y="69850"/>
                </a:lnTo>
                <a:lnTo>
                  <a:pt x="440158" y="61366"/>
                </a:lnTo>
                <a:lnTo>
                  <a:pt x="417229" y="43891"/>
                </a:lnTo>
                <a:lnTo>
                  <a:pt x="376047" y="23672"/>
                </a:lnTo>
                <a:lnTo>
                  <a:pt x="358786" y="1905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59536" y="3152394"/>
            <a:ext cx="452755" cy="453390"/>
          </a:xfrm>
          <a:custGeom>
            <a:avLst/>
            <a:gdLst/>
            <a:ahLst/>
            <a:cxnLst/>
            <a:rect l="l" t="t" r="r" b="b"/>
            <a:pathLst>
              <a:path w="452755" h="453389">
                <a:moveTo>
                  <a:pt x="351066" y="0"/>
                </a:moveTo>
                <a:lnTo>
                  <a:pt x="0" y="0"/>
                </a:lnTo>
                <a:lnTo>
                  <a:pt x="0" y="353060"/>
                </a:lnTo>
                <a:lnTo>
                  <a:pt x="107314" y="453389"/>
                </a:lnTo>
                <a:lnTo>
                  <a:pt x="452627" y="453389"/>
                </a:lnTo>
                <a:lnTo>
                  <a:pt x="452627" y="435610"/>
                </a:lnTo>
                <a:lnTo>
                  <a:pt x="125539" y="435610"/>
                </a:lnTo>
                <a:lnTo>
                  <a:pt x="125539" y="427989"/>
                </a:lnTo>
                <a:lnTo>
                  <a:pt x="106832" y="427989"/>
                </a:lnTo>
                <a:lnTo>
                  <a:pt x="18821" y="345439"/>
                </a:lnTo>
                <a:lnTo>
                  <a:pt x="18821" y="29210"/>
                </a:lnTo>
                <a:lnTo>
                  <a:pt x="45473" y="29210"/>
                </a:lnTo>
                <a:lnTo>
                  <a:pt x="33261" y="19050"/>
                </a:lnTo>
                <a:lnTo>
                  <a:pt x="351066" y="19050"/>
                </a:lnTo>
                <a:lnTo>
                  <a:pt x="351066" y="0"/>
                </a:lnTo>
                <a:close/>
              </a:path>
              <a:path w="452755" h="453389">
                <a:moveTo>
                  <a:pt x="452627" y="113029"/>
                </a:moveTo>
                <a:lnTo>
                  <a:pt x="433831" y="113029"/>
                </a:lnTo>
                <a:lnTo>
                  <a:pt x="433831" y="435610"/>
                </a:lnTo>
                <a:lnTo>
                  <a:pt x="452627" y="435610"/>
                </a:lnTo>
                <a:lnTo>
                  <a:pt x="452627" y="113029"/>
                </a:lnTo>
                <a:close/>
              </a:path>
              <a:path w="452755" h="453389">
                <a:moveTo>
                  <a:pt x="45473" y="29210"/>
                </a:moveTo>
                <a:lnTo>
                  <a:pt x="18821" y="29210"/>
                </a:lnTo>
                <a:lnTo>
                  <a:pt x="106832" y="109219"/>
                </a:lnTo>
                <a:lnTo>
                  <a:pt x="106832" y="427989"/>
                </a:lnTo>
                <a:lnTo>
                  <a:pt x="125539" y="427989"/>
                </a:lnTo>
                <a:lnTo>
                  <a:pt x="125539" y="113029"/>
                </a:lnTo>
                <a:lnTo>
                  <a:pt x="452627" y="113029"/>
                </a:lnTo>
                <a:lnTo>
                  <a:pt x="452627" y="93979"/>
                </a:lnTo>
                <a:lnTo>
                  <a:pt x="119786" y="93979"/>
                </a:lnTo>
                <a:lnTo>
                  <a:pt x="105676" y="81279"/>
                </a:lnTo>
                <a:lnTo>
                  <a:pt x="418338" y="81279"/>
                </a:lnTo>
                <a:lnTo>
                  <a:pt x="418338" y="62229"/>
                </a:lnTo>
                <a:lnTo>
                  <a:pt x="84302" y="62229"/>
                </a:lnTo>
                <a:lnTo>
                  <a:pt x="70345" y="50800"/>
                </a:lnTo>
                <a:lnTo>
                  <a:pt x="386676" y="50800"/>
                </a:lnTo>
                <a:lnTo>
                  <a:pt x="386676" y="31750"/>
                </a:lnTo>
                <a:lnTo>
                  <a:pt x="48526" y="31750"/>
                </a:lnTo>
                <a:lnTo>
                  <a:pt x="45473" y="29210"/>
                </a:lnTo>
                <a:close/>
              </a:path>
              <a:path w="452755" h="453389">
                <a:moveTo>
                  <a:pt x="187528" y="237489"/>
                </a:moveTo>
                <a:lnTo>
                  <a:pt x="152946" y="267969"/>
                </a:lnTo>
                <a:lnTo>
                  <a:pt x="163982" y="289560"/>
                </a:lnTo>
                <a:lnTo>
                  <a:pt x="161658" y="294639"/>
                </a:lnTo>
                <a:lnTo>
                  <a:pt x="159931" y="299719"/>
                </a:lnTo>
                <a:lnTo>
                  <a:pt x="158826" y="304800"/>
                </a:lnTo>
                <a:lnTo>
                  <a:pt x="138048" y="314960"/>
                </a:lnTo>
                <a:lnTo>
                  <a:pt x="148145" y="360679"/>
                </a:lnTo>
                <a:lnTo>
                  <a:pt x="171272" y="361950"/>
                </a:lnTo>
                <a:lnTo>
                  <a:pt x="174574" y="367029"/>
                </a:lnTo>
                <a:lnTo>
                  <a:pt x="178384" y="370839"/>
                </a:lnTo>
                <a:lnTo>
                  <a:pt x="182625" y="374650"/>
                </a:lnTo>
                <a:lnTo>
                  <a:pt x="181178" y="397510"/>
                </a:lnTo>
                <a:lnTo>
                  <a:pt x="225780" y="411479"/>
                </a:lnTo>
                <a:lnTo>
                  <a:pt x="237136" y="393700"/>
                </a:lnTo>
                <a:lnTo>
                  <a:pt x="219494" y="393700"/>
                </a:lnTo>
                <a:lnTo>
                  <a:pt x="196862" y="387350"/>
                </a:lnTo>
                <a:lnTo>
                  <a:pt x="198056" y="368300"/>
                </a:lnTo>
                <a:lnTo>
                  <a:pt x="193116" y="363219"/>
                </a:lnTo>
                <a:lnTo>
                  <a:pt x="189280" y="360679"/>
                </a:lnTo>
                <a:lnTo>
                  <a:pt x="185927" y="356869"/>
                </a:lnTo>
                <a:lnTo>
                  <a:pt x="183032" y="353060"/>
                </a:lnTo>
                <a:lnTo>
                  <a:pt x="179323" y="346710"/>
                </a:lnTo>
                <a:lnTo>
                  <a:pt x="160299" y="346710"/>
                </a:lnTo>
                <a:lnTo>
                  <a:pt x="155219" y="323850"/>
                </a:lnTo>
                <a:lnTo>
                  <a:pt x="172250" y="314960"/>
                </a:lnTo>
                <a:lnTo>
                  <a:pt x="173418" y="308610"/>
                </a:lnTo>
                <a:lnTo>
                  <a:pt x="174320" y="303529"/>
                </a:lnTo>
                <a:lnTo>
                  <a:pt x="175869" y="298450"/>
                </a:lnTo>
                <a:lnTo>
                  <a:pt x="177965" y="294639"/>
                </a:lnTo>
                <a:lnTo>
                  <a:pt x="180708" y="288289"/>
                </a:lnTo>
                <a:lnTo>
                  <a:pt x="171627" y="271779"/>
                </a:lnTo>
                <a:lnTo>
                  <a:pt x="189191" y="255269"/>
                </a:lnTo>
                <a:lnTo>
                  <a:pt x="235086" y="255269"/>
                </a:lnTo>
                <a:lnTo>
                  <a:pt x="238169" y="250189"/>
                </a:lnTo>
                <a:lnTo>
                  <a:pt x="206984" y="250189"/>
                </a:lnTo>
                <a:lnTo>
                  <a:pt x="187528" y="237489"/>
                </a:lnTo>
                <a:close/>
              </a:path>
              <a:path w="452755" h="453389">
                <a:moveTo>
                  <a:pt x="287588" y="388619"/>
                </a:moveTo>
                <a:lnTo>
                  <a:pt x="254317" y="388619"/>
                </a:lnTo>
                <a:lnTo>
                  <a:pt x="273684" y="401319"/>
                </a:lnTo>
                <a:lnTo>
                  <a:pt x="287588" y="388619"/>
                </a:lnTo>
                <a:close/>
              </a:path>
              <a:path w="452755" h="453389">
                <a:moveTo>
                  <a:pt x="256425" y="372110"/>
                </a:moveTo>
                <a:lnTo>
                  <a:pt x="250355" y="374650"/>
                </a:lnTo>
                <a:lnTo>
                  <a:pt x="248030" y="374650"/>
                </a:lnTo>
                <a:lnTo>
                  <a:pt x="243230" y="375919"/>
                </a:lnTo>
                <a:lnTo>
                  <a:pt x="240779" y="377189"/>
                </a:lnTo>
                <a:lnTo>
                  <a:pt x="229552" y="378460"/>
                </a:lnTo>
                <a:lnTo>
                  <a:pt x="219494" y="393700"/>
                </a:lnTo>
                <a:lnTo>
                  <a:pt x="237136" y="393700"/>
                </a:lnTo>
                <a:lnTo>
                  <a:pt x="237947" y="392429"/>
                </a:lnTo>
                <a:lnTo>
                  <a:pt x="249034" y="389889"/>
                </a:lnTo>
                <a:lnTo>
                  <a:pt x="254317" y="388619"/>
                </a:lnTo>
                <a:lnTo>
                  <a:pt x="287588" y="388619"/>
                </a:lnTo>
                <a:lnTo>
                  <a:pt x="294540" y="382269"/>
                </a:lnTo>
                <a:lnTo>
                  <a:pt x="272364" y="382269"/>
                </a:lnTo>
                <a:lnTo>
                  <a:pt x="256425" y="372110"/>
                </a:lnTo>
                <a:close/>
              </a:path>
              <a:path w="452755" h="453389">
                <a:moveTo>
                  <a:pt x="279891" y="243839"/>
                </a:moveTo>
                <a:lnTo>
                  <a:pt x="242023" y="243839"/>
                </a:lnTo>
                <a:lnTo>
                  <a:pt x="264693" y="251460"/>
                </a:lnTo>
                <a:lnTo>
                  <a:pt x="263499" y="270510"/>
                </a:lnTo>
                <a:lnTo>
                  <a:pt x="282206" y="290829"/>
                </a:lnTo>
                <a:lnTo>
                  <a:pt x="301244" y="290829"/>
                </a:lnTo>
                <a:lnTo>
                  <a:pt x="306336" y="314960"/>
                </a:lnTo>
                <a:lnTo>
                  <a:pt x="289267" y="322579"/>
                </a:lnTo>
                <a:lnTo>
                  <a:pt x="288137" y="328929"/>
                </a:lnTo>
                <a:lnTo>
                  <a:pt x="287197" y="334010"/>
                </a:lnTo>
                <a:lnTo>
                  <a:pt x="285661" y="339089"/>
                </a:lnTo>
                <a:lnTo>
                  <a:pt x="283552" y="344169"/>
                </a:lnTo>
                <a:lnTo>
                  <a:pt x="280847" y="349250"/>
                </a:lnTo>
                <a:lnTo>
                  <a:pt x="289902" y="367029"/>
                </a:lnTo>
                <a:lnTo>
                  <a:pt x="272364" y="382269"/>
                </a:lnTo>
                <a:lnTo>
                  <a:pt x="294540" y="382269"/>
                </a:lnTo>
                <a:lnTo>
                  <a:pt x="308444" y="369569"/>
                </a:lnTo>
                <a:lnTo>
                  <a:pt x="297192" y="349250"/>
                </a:lnTo>
                <a:lnTo>
                  <a:pt x="299516" y="344169"/>
                </a:lnTo>
                <a:lnTo>
                  <a:pt x="301244" y="339089"/>
                </a:lnTo>
                <a:lnTo>
                  <a:pt x="302323" y="332739"/>
                </a:lnTo>
                <a:lnTo>
                  <a:pt x="323189" y="322579"/>
                </a:lnTo>
                <a:lnTo>
                  <a:pt x="313131" y="276860"/>
                </a:lnTo>
                <a:lnTo>
                  <a:pt x="290029" y="275589"/>
                </a:lnTo>
                <a:lnTo>
                  <a:pt x="286727" y="271779"/>
                </a:lnTo>
                <a:lnTo>
                  <a:pt x="282930" y="267969"/>
                </a:lnTo>
                <a:lnTo>
                  <a:pt x="278650" y="264160"/>
                </a:lnTo>
                <a:lnTo>
                  <a:pt x="279891" y="243839"/>
                </a:lnTo>
                <a:close/>
              </a:path>
              <a:path w="452755" h="453389">
                <a:moveTo>
                  <a:pt x="237534" y="289560"/>
                </a:moveTo>
                <a:lnTo>
                  <a:pt x="225907" y="289560"/>
                </a:lnTo>
                <a:lnTo>
                  <a:pt x="224485" y="290829"/>
                </a:lnTo>
                <a:lnTo>
                  <a:pt x="213848" y="294639"/>
                </a:lnTo>
                <a:lnTo>
                  <a:pt x="206113" y="303529"/>
                </a:lnTo>
                <a:lnTo>
                  <a:pt x="201994" y="313689"/>
                </a:lnTo>
                <a:lnTo>
                  <a:pt x="202209" y="325119"/>
                </a:lnTo>
                <a:lnTo>
                  <a:pt x="206000" y="335279"/>
                </a:lnTo>
                <a:lnTo>
                  <a:pt x="212461" y="341629"/>
                </a:lnTo>
                <a:lnTo>
                  <a:pt x="220936" y="346710"/>
                </a:lnTo>
                <a:lnTo>
                  <a:pt x="230771" y="347979"/>
                </a:lnTo>
                <a:lnTo>
                  <a:pt x="237058" y="347979"/>
                </a:lnTo>
                <a:lnTo>
                  <a:pt x="247808" y="342900"/>
                </a:lnTo>
                <a:lnTo>
                  <a:pt x="255751" y="335279"/>
                </a:lnTo>
                <a:lnTo>
                  <a:pt x="229704" y="335279"/>
                </a:lnTo>
                <a:lnTo>
                  <a:pt x="222986" y="331469"/>
                </a:lnTo>
                <a:lnTo>
                  <a:pt x="216255" y="326389"/>
                </a:lnTo>
                <a:lnTo>
                  <a:pt x="214312" y="317500"/>
                </a:lnTo>
                <a:lnTo>
                  <a:pt x="218643" y="311150"/>
                </a:lnTo>
                <a:lnTo>
                  <a:pt x="223011" y="304800"/>
                </a:lnTo>
                <a:lnTo>
                  <a:pt x="231978" y="302260"/>
                </a:lnTo>
                <a:lnTo>
                  <a:pt x="255797" y="302260"/>
                </a:lnTo>
                <a:lnTo>
                  <a:pt x="247865" y="294639"/>
                </a:lnTo>
                <a:lnTo>
                  <a:pt x="237534" y="289560"/>
                </a:lnTo>
                <a:close/>
              </a:path>
              <a:path w="452755" h="453389">
                <a:moveTo>
                  <a:pt x="255797" y="302260"/>
                </a:moveTo>
                <a:lnTo>
                  <a:pt x="231978" y="302260"/>
                </a:lnTo>
                <a:lnTo>
                  <a:pt x="238696" y="307339"/>
                </a:lnTo>
                <a:lnTo>
                  <a:pt x="241909" y="308610"/>
                </a:lnTo>
                <a:lnTo>
                  <a:pt x="244170" y="312419"/>
                </a:lnTo>
                <a:lnTo>
                  <a:pt x="245795" y="320039"/>
                </a:lnTo>
                <a:lnTo>
                  <a:pt x="245109" y="323850"/>
                </a:lnTo>
                <a:lnTo>
                  <a:pt x="243001" y="326389"/>
                </a:lnTo>
                <a:lnTo>
                  <a:pt x="238671" y="334010"/>
                </a:lnTo>
                <a:lnTo>
                  <a:pt x="229704" y="335279"/>
                </a:lnTo>
                <a:lnTo>
                  <a:pt x="255751" y="335279"/>
                </a:lnTo>
                <a:lnTo>
                  <a:pt x="260137" y="325119"/>
                </a:lnTo>
                <a:lnTo>
                  <a:pt x="260222" y="313689"/>
                </a:lnTo>
                <a:lnTo>
                  <a:pt x="255797" y="302260"/>
                </a:lnTo>
                <a:close/>
              </a:path>
              <a:path w="452755" h="453389">
                <a:moveTo>
                  <a:pt x="356720" y="256539"/>
                </a:moveTo>
                <a:lnTo>
                  <a:pt x="331927" y="256539"/>
                </a:lnTo>
                <a:lnTo>
                  <a:pt x="335038" y="257810"/>
                </a:lnTo>
                <a:lnTo>
                  <a:pt x="338251" y="259079"/>
                </a:lnTo>
                <a:lnTo>
                  <a:pt x="341541" y="259079"/>
                </a:lnTo>
                <a:lnTo>
                  <a:pt x="349211" y="275589"/>
                </a:lnTo>
                <a:lnTo>
                  <a:pt x="385114" y="266700"/>
                </a:lnTo>
                <a:lnTo>
                  <a:pt x="385313" y="257810"/>
                </a:lnTo>
                <a:lnTo>
                  <a:pt x="357352" y="257810"/>
                </a:lnTo>
                <a:lnTo>
                  <a:pt x="356720" y="256539"/>
                </a:lnTo>
                <a:close/>
              </a:path>
              <a:path w="452755" h="453389">
                <a:moveTo>
                  <a:pt x="235086" y="255269"/>
                </a:moveTo>
                <a:lnTo>
                  <a:pt x="189191" y="255269"/>
                </a:lnTo>
                <a:lnTo>
                  <a:pt x="205092" y="266700"/>
                </a:lnTo>
                <a:lnTo>
                  <a:pt x="211162" y="264160"/>
                </a:lnTo>
                <a:lnTo>
                  <a:pt x="213525" y="262889"/>
                </a:lnTo>
                <a:lnTo>
                  <a:pt x="218325" y="261619"/>
                </a:lnTo>
                <a:lnTo>
                  <a:pt x="223227" y="261619"/>
                </a:lnTo>
                <a:lnTo>
                  <a:pt x="225717" y="260350"/>
                </a:lnTo>
                <a:lnTo>
                  <a:pt x="232003" y="260350"/>
                </a:lnTo>
                <a:lnTo>
                  <a:pt x="235086" y="255269"/>
                </a:lnTo>
                <a:close/>
              </a:path>
              <a:path w="452755" h="453389">
                <a:moveTo>
                  <a:pt x="295871" y="168910"/>
                </a:moveTo>
                <a:lnTo>
                  <a:pt x="284657" y="204469"/>
                </a:lnTo>
                <a:lnTo>
                  <a:pt x="299326" y="213360"/>
                </a:lnTo>
                <a:lnTo>
                  <a:pt x="299516" y="214629"/>
                </a:lnTo>
                <a:lnTo>
                  <a:pt x="299770" y="217169"/>
                </a:lnTo>
                <a:lnTo>
                  <a:pt x="300494" y="219710"/>
                </a:lnTo>
                <a:lnTo>
                  <a:pt x="300939" y="220979"/>
                </a:lnTo>
                <a:lnTo>
                  <a:pt x="301472" y="223519"/>
                </a:lnTo>
                <a:lnTo>
                  <a:pt x="292036" y="237489"/>
                </a:lnTo>
                <a:lnTo>
                  <a:pt x="316839" y="264160"/>
                </a:lnTo>
                <a:lnTo>
                  <a:pt x="331927" y="256539"/>
                </a:lnTo>
                <a:lnTo>
                  <a:pt x="356720" y="256539"/>
                </a:lnTo>
                <a:lnTo>
                  <a:pt x="351663" y="246379"/>
                </a:lnTo>
                <a:lnTo>
                  <a:pt x="320039" y="246379"/>
                </a:lnTo>
                <a:lnTo>
                  <a:pt x="311175" y="236219"/>
                </a:lnTo>
                <a:lnTo>
                  <a:pt x="318287" y="224789"/>
                </a:lnTo>
                <a:lnTo>
                  <a:pt x="316369" y="219710"/>
                </a:lnTo>
                <a:lnTo>
                  <a:pt x="315772" y="218439"/>
                </a:lnTo>
                <a:lnTo>
                  <a:pt x="315302" y="217169"/>
                </a:lnTo>
                <a:lnTo>
                  <a:pt x="314947" y="214629"/>
                </a:lnTo>
                <a:lnTo>
                  <a:pt x="314604" y="213360"/>
                </a:lnTo>
                <a:lnTo>
                  <a:pt x="314363" y="212089"/>
                </a:lnTo>
                <a:lnTo>
                  <a:pt x="313702" y="204469"/>
                </a:lnTo>
                <a:lnTo>
                  <a:pt x="302755" y="198119"/>
                </a:lnTo>
                <a:lnTo>
                  <a:pt x="306755" y="185419"/>
                </a:lnTo>
                <a:lnTo>
                  <a:pt x="319633" y="185419"/>
                </a:lnTo>
                <a:lnTo>
                  <a:pt x="323316" y="181610"/>
                </a:lnTo>
                <a:lnTo>
                  <a:pt x="325450" y="179069"/>
                </a:lnTo>
                <a:lnTo>
                  <a:pt x="327939" y="176529"/>
                </a:lnTo>
                <a:lnTo>
                  <a:pt x="330644" y="175260"/>
                </a:lnTo>
                <a:lnTo>
                  <a:pt x="335318" y="171450"/>
                </a:lnTo>
                <a:lnTo>
                  <a:pt x="335356" y="170179"/>
                </a:lnTo>
                <a:lnTo>
                  <a:pt x="312978" y="170179"/>
                </a:lnTo>
                <a:lnTo>
                  <a:pt x="295871" y="168910"/>
                </a:lnTo>
                <a:close/>
              </a:path>
              <a:path w="452755" h="453389">
                <a:moveTo>
                  <a:pt x="386333" y="227329"/>
                </a:moveTo>
                <a:lnTo>
                  <a:pt x="380491" y="234950"/>
                </a:lnTo>
                <a:lnTo>
                  <a:pt x="378040" y="237489"/>
                </a:lnTo>
                <a:lnTo>
                  <a:pt x="375310" y="238760"/>
                </a:lnTo>
                <a:lnTo>
                  <a:pt x="370624" y="242569"/>
                </a:lnTo>
                <a:lnTo>
                  <a:pt x="370281" y="255269"/>
                </a:lnTo>
                <a:lnTo>
                  <a:pt x="357352" y="257810"/>
                </a:lnTo>
                <a:lnTo>
                  <a:pt x="385313" y="257810"/>
                </a:lnTo>
                <a:lnTo>
                  <a:pt x="385483" y="250189"/>
                </a:lnTo>
                <a:lnTo>
                  <a:pt x="388188" y="247650"/>
                </a:lnTo>
                <a:lnTo>
                  <a:pt x="390677" y="245110"/>
                </a:lnTo>
                <a:lnTo>
                  <a:pt x="392938" y="242569"/>
                </a:lnTo>
                <a:lnTo>
                  <a:pt x="410418" y="242569"/>
                </a:lnTo>
                <a:lnTo>
                  <a:pt x="414951" y="228600"/>
                </a:lnTo>
                <a:lnTo>
                  <a:pt x="399186" y="228600"/>
                </a:lnTo>
                <a:lnTo>
                  <a:pt x="386333" y="227329"/>
                </a:lnTo>
                <a:close/>
              </a:path>
              <a:path w="452755" h="453389">
                <a:moveTo>
                  <a:pt x="235584" y="226060"/>
                </a:moveTo>
                <a:lnTo>
                  <a:pt x="223329" y="246379"/>
                </a:lnTo>
                <a:lnTo>
                  <a:pt x="217766" y="246379"/>
                </a:lnTo>
                <a:lnTo>
                  <a:pt x="212293" y="247650"/>
                </a:lnTo>
                <a:lnTo>
                  <a:pt x="206984" y="250189"/>
                </a:lnTo>
                <a:lnTo>
                  <a:pt x="238169" y="250189"/>
                </a:lnTo>
                <a:lnTo>
                  <a:pt x="242023" y="243839"/>
                </a:lnTo>
                <a:lnTo>
                  <a:pt x="279891" y="243839"/>
                </a:lnTo>
                <a:lnTo>
                  <a:pt x="280123" y="240029"/>
                </a:lnTo>
                <a:lnTo>
                  <a:pt x="235584" y="226060"/>
                </a:lnTo>
                <a:close/>
              </a:path>
              <a:path w="452755" h="453389">
                <a:moveTo>
                  <a:pt x="331419" y="240029"/>
                </a:moveTo>
                <a:lnTo>
                  <a:pt x="320039" y="246379"/>
                </a:lnTo>
                <a:lnTo>
                  <a:pt x="351663" y="246379"/>
                </a:lnTo>
                <a:lnTo>
                  <a:pt x="346036" y="245110"/>
                </a:lnTo>
                <a:lnTo>
                  <a:pt x="342772" y="243839"/>
                </a:lnTo>
                <a:lnTo>
                  <a:pt x="339597" y="243839"/>
                </a:lnTo>
                <a:lnTo>
                  <a:pt x="331419" y="240029"/>
                </a:lnTo>
                <a:close/>
              </a:path>
              <a:path w="452755" h="453389">
                <a:moveTo>
                  <a:pt x="410418" y="242569"/>
                </a:moveTo>
                <a:lnTo>
                  <a:pt x="392938" y="242569"/>
                </a:lnTo>
                <a:lnTo>
                  <a:pt x="410006" y="243839"/>
                </a:lnTo>
                <a:lnTo>
                  <a:pt x="410418" y="242569"/>
                </a:lnTo>
                <a:close/>
              </a:path>
              <a:path w="452755" h="453389">
                <a:moveTo>
                  <a:pt x="357859" y="182879"/>
                </a:moveTo>
                <a:lnTo>
                  <a:pt x="348716" y="182879"/>
                </a:lnTo>
                <a:lnTo>
                  <a:pt x="340202" y="186689"/>
                </a:lnTo>
                <a:lnTo>
                  <a:pt x="333876" y="193039"/>
                </a:lnTo>
                <a:lnTo>
                  <a:pt x="330332" y="200660"/>
                </a:lnTo>
                <a:lnTo>
                  <a:pt x="330161" y="210819"/>
                </a:lnTo>
                <a:lnTo>
                  <a:pt x="331800" y="217169"/>
                </a:lnTo>
                <a:lnTo>
                  <a:pt x="335483" y="223519"/>
                </a:lnTo>
                <a:lnTo>
                  <a:pt x="340664" y="226060"/>
                </a:lnTo>
                <a:lnTo>
                  <a:pt x="344284" y="228600"/>
                </a:lnTo>
                <a:lnTo>
                  <a:pt x="348589" y="229869"/>
                </a:lnTo>
                <a:lnTo>
                  <a:pt x="357924" y="229869"/>
                </a:lnTo>
                <a:lnTo>
                  <a:pt x="366288" y="226060"/>
                </a:lnTo>
                <a:lnTo>
                  <a:pt x="372387" y="219710"/>
                </a:lnTo>
                <a:lnTo>
                  <a:pt x="373784" y="215900"/>
                </a:lnTo>
                <a:lnTo>
                  <a:pt x="352450" y="215900"/>
                </a:lnTo>
                <a:lnTo>
                  <a:pt x="346951" y="212089"/>
                </a:lnTo>
                <a:lnTo>
                  <a:pt x="345668" y="210819"/>
                </a:lnTo>
                <a:lnTo>
                  <a:pt x="345224" y="208279"/>
                </a:lnTo>
                <a:lnTo>
                  <a:pt x="344779" y="207010"/>
                </a:lnTo>
                <a:lnTo>
                  <a:pt x="345185" y="204469"/>
                </a:lnTo>
                <a:lnTo>
                  <a:pt x="346354" y="201929"/>
                </a:lnTo>
                <a:lnTo>
                  <a:pt x="347764" y="200660"/>
                </a:lnTo>
                <a:lnTo>
                  <a:pt x="350278" y="199389"/>
                </a:lnTo>
                <a:lnTo>
                  <a:pt x="374523" y="199389"/>
                </a:lnTo>
                <a:lnTo>
                  <a:pt x="372110" y="193039"/>
                </a:lnTo>
                <a:lnTo>
                  <a:pt x="365945" y="186689"/>
                </a:lnTo>
                <a:lnTo>
                  <a:pt x="357859" y="182879"/>
                </a:lnTo>
                <a:close/>
              </a:path>
              <a:path w="452755" h="453389">
                <a:moveTo>
                  <a:pt x="405976" y="167639"/>
                </a:moveTo>
                <a:lnTo>
                  <a:pt x="385902" y="167639"/>
                </a:lnTo>
                <a:lnTo>
                  <a:pt x="394792" y="177800"/>
                </a:lnTo>
                <a:lnTo>
                  <a:pt x="387692" y="187960"/>
                </a:lnTo>
                <a:lnTo>
                  <a:pt x="389610" y="193039"/>
                </a:lnTo>
                <a:lnTo>
                  <a:pt x="390169" y="195579"/>
                </a:lnTo>
                <a:lnTo>
                  <a:pt x="390639" y="196850"/>
                </a:lnTo>
                <a:lnTo>
                  <a:pt x="391020" y="198119"/>
                </a:lnTo>
                <a:lnTo>
                  <a:pt x="391363" y="200660"/>
                </a:lnTo>
                <a:lnTo>
                  <a:pt x="391591" y="201929"/>
                </a:lnTo>
                <a:lnTo>
                  <a:pt x="392252" y="209550"/>
                </a:lnTo>
                <a:lnTo>
                  <a:pt x="403186" y="215900"/>
                </a:lnTo>
                <a:lnTo>
                  <a:pt x="399186" y="228600"/>
                </a:lnTo>
                <a:lnTo>
                  <a:pt x="414951" y="228600"/>
                </a:lnTo>
                <a:lnTo>
                  <a:pt x="421131" y="209550"/>
                </a:lnTo>
                <a:lnTo>
                  <a:pt x="406577" y="200660"/>
                </a:lnTo>
                <a:lnTo>
                  <a:pt x="406196" y="196850"/>
                </a:lnTo>
                <a:lnTo>
                  <a:pt x="405472" y="193039"/>
                </a:lnTo>
                <a:lnTo>
                  <a:pt x="404406" y="190500"/>
                </a:lnTo>
                <a:lnTo>
                  <a:pt x="413892" y="176529"/>
                </a:lnTo>
                <a:lnTo>
                  <a:pt x="405976" y="167639"/>
                </a:lnTo>
                <a:close/>
              </a:path>
              <a:path w="452755" h="453389">
                <a:moveTo>
                  <a:pt x="374523" y="199389"/>
                </a:moveTo>
                <a:lnTo>
                  <a:pt x="357390" y="199389"/>
                </a:lnTo>
                <a:lnTo>
                  <a:pt x="360972" y="201929"/>
                </a:lnTo>
                <a:lnTo>
                  <a:pt x="360997" y="208279"/>
                </a:lnTo>
                <a:lnTo>
                  <a:pt x="360565" y="209550"/>
                </a:lnTo>
                <a:lnTo>
                  <a:pt x="359714" y="210819"/>
                </a:lnTo>
                <a:lnTo>
                  <a:pt x="357352" y="214629"/>
                </a:lnTo>
                <a:lnTo>
                  <a:pt x="352450" y="215900"/>
                </a:lnTo>
                <a:lnTo>
                  <a:pt x="373784" y="215900"/>
                </a:lnTo>
                <a:lnTo>
                  <a:pt x="375645" y="210819"/>
                </a:lnTo>
                <a:lnTo>
                  <a:pt x="375488" y="201929"/>
                </a:lnTo>
                <a:lnTo>
                  <a:pt x="374523" y="199389"/>
                </a:lnTo>
                <a:close/>
              </a:path>
              <a:path w="452755" h="453389">
                <a:moveTo>
                  <a:pt x="389013" y="148589"/>
                </a:moveTo>
                <a:lnTo>
                  <a:pt x="373989" y="156210"/>
                </a:lnTo>
                <a:lnTo>
                  <a:pt x="348589" y="156210"/>
                </a:lnTo>
                <a:lnTo>
                  <a:pt x="354304" y="167639"/>
                </a:lnTo>
                <a:lnTo>
                  <a:pt x="359930" y="168910"/>
                </a:lnTo>
                <a:lnTo>
                  <a:pt x="363207" y="168910"/>
                </a:lnTo>
                <a:lnTo>
                  <a:pt x="366382" y="170179"/>
                </a:lnTo>
                <a:lnTo>
                  <a:pt x="369366" y="171450"/>
                </a:lnTo>
                <a:lnTo>
                  <a:pt x="374548" y="173989"/>
                </a:lnTo>
                <a:lnTo>
                  <a:pt x="385902" y="167639"/>
                </a:lnTo>
                <a:lnTo>
                  <a:pt x="405976" y="167639"/>
                </a:lnTo>
                <a:lnTo>
                  <a:pt x="389013" y="148589"/>
                </a:lnTo>
                <a:close/>
              </a:path>
              <a:path w="452755" h="453389">
                <a:moveTo>
                  <a:pt x="357009" y="138429"/>
                </a:moveTo>
                <a:lnTo>
                  <a:pt x="320865" y="146050"/>
                </a:lnTo>
                <a:lnTo>
                  <a:pt x="320395" y="163829"/>
                </a:lnTo>
                <a:lnTo>
                  <a:pt x="317690" y="165100"/>
                </a:lnTo>
                <a:lnTo>
                  <a:pt x="315201" y="167639"/>
                </a:lnTo>
                <a:lnTo>
                  <a:pt x="312978" y="170179"/>
                </a:lnTo>
                <a:lnTo>
                  <a:pt x="335356" y="170179"/>
                </a:lnTo>
                <a:lnTo>
                  <a:pt x="335699" y="158750"/>
                </a:lnTo>
                <a:lnTo>
                  <a:pt x="348589" y="156210"/>
                </a:lnTo>
                <a:lnTo>
                  <a:pt x="373989" y="156210"/>
                </a:lnTo>
                <a:lnTo>
                  <a:pt x="370878" y="154939"/>
                </a:lnTo>
                <a:lnTo>
                  <a:pt x="367639" y="154939"/>
                </a:lnTo>
                <a:lnTo>
                  <a:pt x="364337" y="153669"/>
                </a:lnTo>
                <a:lnTo>
                  <a:pt x="357009" y="138429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2336" y="1463039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437514"/>
                </a:lnTo>
                <a:lnTo>
                  <a:pt x="18478" y="437514"/>
                </a:lnTo>
                <a:lnTo>
                  <a:pt x="18478" y="341757"/>
                </a:lnTo>
                <a:lnTo>
                  <a:pt x="33477" y="341757"/>
                </a:lnTo>
                <a:lnTo>
                  <a:pt x="33477" y="320929"/>
                </a:lnTo>
                <a:lnTo>
                  <a:pt x="18478" y="320929"/>
                </a:lnTo>
                <a:lnTo>
                  <a:pt x="18478" y="214757"/>
                </a:lnTo>
                <a:lnTo>
                  <a:pt x="139700" y="214757"/>
                </a:lnTo>
                <a:lnTo>
                  <a:pt x="139700" y="195072"/>
                </a:lnTo>
                <a:lnTo>
                  <a:pt x="18478" y="195072"/>
                </a:lnTo>
                <a:lnTo>
                  <a:pt x="18478" y="18414"/>
                </a:lnTo>
                <a:lnTo>
                  <a:pt x="457200" y="18414"/>
                </a:lnTo>
                <a:lnTo>
                  <a:pt x="457200" y="0"/>
                </a:lnTo>
                <a:close/>
              </a:path>
              <a:path w="457200" h="457200">
                <a:moveTo>
                  <a:pt x="457200" y="18414"/>
                </a:moveTo>
                <a:lnTo>
                  <a:pt x="437578" y="18414"/>
                </a:lnTo>
                <a:lnTo>
                  <a:pt x="437578" y="242443"/>
                </a:lnTo>
                <a:lnTo>
                  <a:pt x="322122" y="242443"/>
                </a:lnTo>
                <a:lnTo>
                  <a:pt x="322122" y="437514"/>
                </a:lnTo>
                <a:lnTo>
                  <a:pt x="341744" y="437514"/>
                </a:lnTo>
                <a:lnTo>
                  <a:pt x="341744" y="262127"/>
                </a:lnTo>
                <a:lnTo>
                  <a:pt x="457200" y="262127"/>
                </a:lnTo>
                <a:lnTo>
                  <a:pt x="457200" y="18414"/>
                </a:lnTo>
                <a:close/>
              </a:path>
              <a:path w="457200" h="457200">
                <a:moveTo>
                  <a:pt x="457200" y="262127"/>
                </a:moveTo>
                <a:lnTo>
                  <a:pt x="437578" y="262127"/>
                </a:lnTo>
                <a:lnTo>
                  <a:pt x="437578" y="437514"/>
                </a:lnTo>
                <a:lnTo>
                  <a:pt x="457200" y="437514"/>
                </a:lnTo>
                <a:lnTo>
                  <a:pt x="457200" y="262127"/>
                </a:lnTo>
                <a:close/>
              </a:path>
              <a:path w="457200" h="457200">
                <a:moveTo>
                  <a:pt x="71577" y="320929"/>
                </a:moveTo>
                <a:lnTo>
                  <a:pt x="53111" y="320929"/>
                </a:lnTo>
                <a:lnTo>
                  <a:pt x="53111" y="341757"/>
                </a:lnTo>
                <a:lnTo>
                  <a:pt x="71577" y="341757"/>
                </a:lnTo>
                <a:lnTo>
                  <a:pt x="71577" y="320929"/>
                </a:lnTo>
                <a:close/>
              </a:path>
              <a:path w="457200" h="457200">
                <a:moveTo>
                  <a:pt x="110832" y="320929"/>
                </a:moveTo>
                <a:lnTo>
                  <a:pt x="91211" y="320929"/>
                </a:lnTo>
                <a:lnTo>
                  <a:pt x="91211" y="341757"/>
                </a:lnTo>
                <a:lnTo>
                  <a:pt x="110832" y="341757"/>
                </a:lnTo>
                <a:lnTo>
                  <a:pt x="110832" y="320929"/>
                </a:lnTo>
                <a:close/>
              </a:path>
              <a:path w="457200" h="457200">
                <a:moveTo>
                  <a:pt x="148932" y="320929"/>
                </a:moveTo>
                <a:lnTo>
                  <a:pt x="130467" y="320929"/>
                </a:lnTo>
                <a:lnTo>
                  <a:pt x="130467" y="341757"/>
                </a:lnTo>
                <a:lnTo>
                  <a:pt x="148932" y="341757"/>
                </a:lnTo>
                <a:lnTo>
                  <a:pt x="148932" y="320929"/>
                </a:lnTo>
                <a:close/>
              </a:path>
              <a:path w="457200" h="457200">
                <a:moveTo>
                  <a:pt x="189344" y="320929"/>
                </a:moveTo>
                <a:lnTo>
                  <a:pt x="168567" y="320929"/>
                </a:lnTo>
                <a:lnTo>
                  <a:pt x="168567" y="341757"/>
                </a:lnTo>
                <a:lnTo>
                  <a:pt x="189344" y="341757"/>
                </a:lnTo>
                <a:lnTo>
                  <a:pt x="189344" y="320929"/>
                </a:lnTo>
                <a:close/>
              </a:path>
              <a:path w="457200" h="457200">
                <a:moveTo>
                  <a:pt x="227444" y="320929"/>
                </a:moveTo>
                <a:lnTo>
                  <a:pt x="208978" y="320929"/>
                </a:lnTo>
                <a:lnTo>
                  <a:pt x="208978" y="341757"/>
                </a:lnTo>
                <a:lnTo>
                  <a:pt x="227444" y="341757"/>
                </a:lnTo>
                <a:lnTo>
                  <a:pt x="227444" y="320929"/>
                </a:lnTo>
                <a:close/>
              </a:path>
              <a:path w="457200" h="457200">
                <a:moveTo>
                  <a:pt x="240144" y="294386"/>
                </a:moveTo>
                <a:lnTo>
                  <a:pt x="220522" y="294386"/>
                </a:lnTo>
                <a:lnTo>
                  <a:pt x="220522" y="315213"/>
                </a:lnTo>
                <a:lnTo>
                  <a:pt x="240144" y="315213"/>
                </a:lnTo>
                <a:lnTo>
                  <a:pt x="240144" y="294386"/>
                </a:lnTo>
                <a:close/>
              </a:path>
              <a:path w="457200" h="457200">
                <a:moveTo>
                  <a:pt x="240144" y="256286"/>
                </a:moveTo>
                <a:lnTo>
                  <a:pt x="220522" y="256286"/>
                </a:lnTo>
                <a:lnTo>
                  <a:pt x="220522" y="274827"/>
                </a:lnTo>
                <a:lnTo>
                  <a:pt x="240144" y="274827"/>
                </a:lnTo>
                <a:lnTo>
                  <a:pt x="240144" y="256286"/>
                </a:lnTo>
                <a:close/>
              </a:path>
              <a:path w="457200" h="457200">
                <a:moveTo>
                  <a:pt x="240144" y="217043"/>
                </a:moveTo>
                <a:lnTo>
                  <a:pt x="220522" y="217043"/>
                </a:lnTo>
                <a:lnTo>
                  <a:pt x="220522" y="236727"/>
                </a:lnTo>
                <a:lnTo>
                  <a:pt x="240144" y="236727"/>
                </a:lnTo>
                <a:lnTo>
                  <a:pt x="240144" y="217043"/>
                </a:lnTo>
                <a:close/>
              </a:path>
              <a:path w="457200" h="457200">
                <a:moveTo>
                  <a:pt x="240144" y="178943"/>
                </a:moveTo>
                <a:lnTo>
                  <a:pt x="220522" y="178943"/>
                </a:lnTo>
                <a:lnTo>
                  <a:pt x="220522" y="197485"/>
                </a:lnTo>
                <a:lnTo>
                  <a:pt x="240144" y="197485"/>
                </a:lnTo>
                <a:lnTo>
                  <a:pt x="240144" y="178943"/>
                </a:lnTo>
                <a:close/>
              </a:path>
              <a:path w="457200" h="457200">
                <a:moveTo>
                  <a:pt x="139700" y="18414"/>
                </a:moveTo>
                <a:lnTo>
                  <a:pt x="121221" y="18414"/>
                </a:lnTo>
                <a:lnTo>
                  <a:pt x="121221" y="195072"/>
                </a:lnTo>
                <a:lnTo>
                  <a:pt x="139700" y="195072"/>
                </a:lnTo>
                <a:lnTo>
                  <a:pt x="139700" y="18414"/>
                </a:lnTo>
                <a:close/>
              </a:path>
              <a:path w="457200" h="457200">
                <a:moveTo>
                  <a:pt x="354444" y="79629"/>
                </a:moveTo>
                <a:lnTo>
                  <a:pt x="340588" y="94614"/>
                </a:lnTo>
                <a:lnTo>
                  <a:pt x="363677" y="115443"/>
                </a:lnTo>
                <a:lnTo>
                  <a:pt x="352132" y="115443"/>
                </a:lnTo>
                <a:lnTo>
                  <a:pt x="352132" y="135127"/>
                </a:lnTo>
                <a:lnTo>
                  <a:pt x="365988" y="135127"/>
                </a:lnTo>
                <a:lnTo>
                  <a:pt x="339432" y="161671"/>
                </a:lnTo>
                <a:lnTo>
                  <a:pt x="354444" y="175513"/>
                </a:lnTo>
                <a:lnTo>
                  <a:pt x="400662" y="128143"/>
                </a:lnTo>
                <a:lnTo>
                  <a:pt x="372922" y="128143"/>
                </a:lnTo>
                <a:lnTo>
                  <a:pt x="372922" y="125857"/>
                </a:lnTo>
                <a:lnTo>
                  <a:pt x="400635" y="125857"/>
                </a:lnTo>
                <a:lnTo>
                  <a:pt x="354444" y="79629"/>
                </a:lnTo>
                <a:close/>
              </a:path>
              <a:path w="457200" h="457200">
                <a:moveTo>
                  <a:pt x="240144" y="138557"/>
                </a:moveTo>
                <a:lnTo>
                  <a:pt x="220522" y="138557"/>
                </a:lnTo>
                <a:lnTo>
                  <a:pt x="220522" y="159385"/>
                </a:lnTo>
                <a:lnTo>
                  <a:pt x="240144" y="159385"/>
                </a:lnTo>
                <a:lnTo>
                  <a:pt x="240144" y="138557"/>
                </a:lnTo>
                <a:close/>
              </a:path>
              <a:path w="457200" h="457200">
                <a:moveTo>
                  <a:pt x="256311" y="115443"/>
                </a:moveTo>
                <a:lnTo>
                  <a:pt x="236677" y="115443"/>
                </a:lnTo>
                <a:lnTo>
                  <a:pt x="236677" y="135127"/>
                </a:lnTo>
                <a:lnTo>
                  <a:pt x="256311" y="135127"/>
                </a:lnTo>
                <a:lnTo>
                  <a:pt x="256311" y="115443"/>
                </a:lnTo>
                <a:close/>
              </a:path>
              <a:path w="457200" h="457200">
                <a:moveTo>
                  <a:pt x="294411" y="115443"/>
                </a:moveTo>
                <a:lnTo>
                  <a:pt x="274777" y="115443"/>
                </a:lnTo>
                <a:lnTo>
                  <a:pt x="274777" y="135127"/>
                </a:lnTo>
                <a:lnTo>
                  <a:pt x="294411" y="135127"/>
                </a:lnTo>
                <a:lnTo>
                  <a:pt x="294411" y="115443"/>
                </a:lnTo>
                <a:close/>
              </a:path>
              <a:path w="457200" h="457200">
                <a:moveTo>
                  <a:pt x="333667" y="115443"/>
                </a:moveTo>
                <a:lnTo>
                  <a:pt x="314032" y="115443"/>
                </a:lnTo>
                <a:lnTo>
                  <a:pt x="314032" y="135127"/>
                </a:lnTo>
                <a:lnTo>
                  <a:pt x="333667" y="135127"/>
                </a:lnTo>
                <a:lnTo>
                  <a:pt x="333667" y="115443"/>
                </a:lnTo>
                <a:close/>
              </a:path>
              <a:path w="457200" h="457200">
                <a:moveTo>
                  <a:pt x="400635" y="125857"/>
                </a:moveTo>
                <a:lnTo>
                  <a:pt x="372922" y="125857"/>
                </a:lnTo>
                <a:lnTo>
                  <a:pt x="375221" y="127000"/>
                </a:lnTo>
                <a:lnTo>
                  <a:pt x="372922" y="128143"/>
                </a:lnTo>
                <a:lnTo>
                  <a:pt x="400662" y="128143"/>
                </a:lnTo>
                <a:lnTo>
                  <a:pt x="401777" y="127000"/>
                </a:lnTo>
                <a:lnTo>
                  <a:pt x="400635" y="125857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65392" y="2354579"/>
            <a:ext cx="455930" cy="457200"/>
          </a:xfrm>
          <a:custGeom>
            <a:avLst/>
            <a:gdLst/>
            <a:ahLst/>
            <a:cxnLst/>
            <a:rect l="l" t="t" r="r" b="b"/>
            <a:pathLst>
              <a:path w="455929" h="457200">
                <a:moveTo>
                  <a:pt x="455675" y="0"/>
                </a:moveTo>
                <a:lnTo>
                  <a:pt x="0" y="0"/>
                </a:lnTo>
                <a:lnTo>
                  <a:pt x="0" y="457200"/>
                </a:lnTo>
                <a:lnTo>
                  <a:pt x="455675" y="457200"/>
                </a:lnTo>
                <a:lnTo>
                  <a:pt x="455675" y="437388"/>
                </a:lnTo>
                <a:lnTo>
                  <a:pt x="19811" y="437388"/>
                </a:lnTo>
                <a:lnTo>
                  <a:pt x="19811" y="19812"/>
                </a:lnTo>
                <a:lnTo>
                  <a:pt x="455675" y="19812"/>
                </a:lnTo>
                <a:lnTo>
                  <a:pt x="455675" y="0"/>
                </a:lnTo>
                <a:close/>
              </a:path>
              <a:path w="455929" h="457200">
                <a:moveTo>
                  <a:pt x="455675" y="19812"/>
                </a:moveTo>
                <a:lnTo>
                  <a:pt x="435863" y="19812"/>
                </a:lnTo>
                <a:lnTo>
                  <a:pt x="435863" y="437388"/>
                </a:lnTo>
                <a:lnTo>
                  <a:pt x="455675" y="437388"/>
                </a:lnTo>
                <a:lnTo>
                  <a:pt x="455675" y="19812"/>
                </a:lnTo>
                <a:close/>
              </a:path>
              <a:path w="455929" h="457200">
                <a:moveTo>
                  <a:pt x="164039" y="342138"/>
                </a:moveTo>
                <a:lnTo>
                  <a:pt x="128142" y="342138"/>
                </a:lnTo>
                <a:lnTo>
                  <a:pt x="150274" y="358431"/>
                </a:lnTo>
                <a:lnTo>
                  <a:pt x="174704" y="370379"/>
                </a:lnTo>
                <a:lnTo>
                  <a:pt x="200777" y="377731"/>
                </a:lnTo>
                <a:lnTo>
                  <a:pt x="227837" y="380238"/>
                </a:lnTo>
                <a:lnTo>
                  <a:pt x="254898" y="377731"/>
                </a:lnTo>
                <a:lnTo>
                  <a:pt x="280971" y="370379"/>
                </a:lnTo>
                <a:lnTo>
                  <a:pt x="301583" y="360299"/>
                </a:lnTo>
                <a:lnTo>
                  <a:pt x="227837" y="360299"/>
                </a:lnTo>
                <a:lnTo>
                  <a:pt x="186236" y="353612"/>
                </a:lnTo>
                <a:lnTo>
                  <a:pt x="164039" y="342138"/>
                </a:lnTo>
                <a:close/>
              </a:path>
              <a:path w="455929" h="457200">
                <a:moveTo>
                  <a:pt x="227837" y="76962"/>
                </a:moveTo>
                <a:lnTo>
                  <a:pt x="169957" y="88471"/>
                </a:lnTo>
                <a:lnTo>
                  <a:pt x="121030" y="121412"/>
                </a:lnTo>
                <a:lnTo>
                  <a:pt x="88201" y="170529"/>
                </a:lnTo>
                <a:lnTo>
                  <a:pt x="76707" y="228600"/>
                </a:lnTo>
                <a:lnTo>
                  <a:pt x="79194" y="255700"/>
                </a:lnTo>
                <a:lnTo>
                  <a:pt x="86502" y="281860"/>
                </a:lnTo>
                <a:lnTo>
                  <a:pt x="98407" y="306377"/>
                </a:lnTo>
                <a:lnTo>
                  <a:pt x="114680" y="328549"/>
                </a:lnTo>
                <a:lnTo>
                  <a:pt x="89407" y="353949"/>
                </a:lnTo>
                <a:lnTo>
                  <a:pt x="102869" y="367538"/>
                </a:lnTo>
                <a:lnTo>
                  <a:pt x="128142" y="342138"/>
                </a:lnTo>
                <a:lnTo>
                  <a:pt x="164039" y="342138"/>
                </a:lnTo>
                <a:lnTo>
                  <a:pt x="150176" y="334972"/>
                </a:lnTo>
                <a:lnTo>
                  <a:pt x="121785" y="306504"/>
                </a:lnTo>
                <a:lnTo>
                  <a:pt x="103191" y="270338"/>
                </a:lnTo>
                <a:lnTo>
                  <a:pt x="96519" y="228600"/>
                </a:lnTo>
                <a:lnTo>
                  <a:pt x="103191" y="186848"/>
                </a:lnTo>
                <a:lnTo>
                  <a:pt x="121785" y="150650"/>
                </a:lnTo>
                <a:lnTo>
                  <a:pt x="150176" y="122145"/>
                </a:lnTo>
                <a:lnTo>
                  <a:pt x="186236" y="103473"/>
                </a:lnTo>
                <a:lnTo>
                  <a:pt x="227837" y="96774"/>
                </a:lnTo>
                <a:lnTo>
                  <a:pt x="301153" y="96774"/>
                </a:lnTo>
                <a:lnTo>
                  <a:pt x="285718" y="88471"/>
                </a:lnTo>
                <a:lnTo>
                  <a:pt x="257563" y="79888"/>
                </a:lnTo>
                <a:lnTo>
                  <a:pt x="227837" y="76962"/>
                </a:lnTo>
                <a:close/>
              </a:path>
              <a:path w="455929" h="457200">
                <a:moveTo>
                  <a:pt x="354923" y="342138"/>
                </a:moveTo>
                <a:lnTo>
                  <a:pt x="327532" y="342138"/>
                </a:lnTo>
                <a:lnTo>
                  <a:pt x="352805" y="367538"/>
                </a:lnTo>
                <a:lnTo>
                  <a:pt x="366267" y="353949"/>
                </a:lnTo>
                <a:lnTo>
                  <a:pt x="367029" y="353949"/>
                </a:lnTo>
                <a:lnTo>
                  <a:pt x="354923" y="342138"/>
                </a:lnTo>
                <a:close/>
              </a:path>
              <a:path w="455929" h="457200">
                <a:moveTo>
                  <a:pt x="301153" y="96774"/>
                </a:moveTo>
                <a:lnTo>
                  <a:pt x="227837" y="96774"/>
                </a:lnTo>
                <a:lnTo>
                  <a:pt x="269439" y="103473"/>
                </a:lnTo>
                <a:lnTo>
                  <a:pt x="305499" y="122145"/>
                </a:lnTo>
                <a:lnTo>
                  <a:pt x="333890" y="150650"/>
                </a:lnTo>
                <a:lnTo>
                  <a:pt x="352484" y="186848"/>
                </a:lnTo>
                <a:lnTo>
                  <a:pt x="359155" y="228600"/>
                </a:lnTo>
                <a:lnTo>
                  <a:pt x="352484" y="270338"/>
                </a:lnTo>
                <a:lnTo>
                  <a:pt x="333890" y="306504"/>
                </a:lnTo>
                <a:lnTo>
                  <a:pt x="305499" y="334972"/>
                </a:lnTo>
                <a:lnTo>
                  <a:pt x="269439" y="353612"/>
                </a:lnTo>
                <a:lnTo>
                  <a:pt x="227837" y="360299"/>
                </a:lnTo>
                <a:lnTo>
                  <a:pt x="301583" y="360299"/>
                </a:lnTo>
                <a:lnTo>
                  <a:pt x="305401" y="358431"/>
                </a:lnTo>
                <a:lnTo>
                  <a:pt x="327532" y="342138"/>
                </a:lnTo>
                <a:lnTo>
                  <a:pt x="354923" y="342138"/>
                </a:lnTo>
                <a:lnTo>
                  <a:pt x="340994" y="328549"/>
                </a:lnTo>
                <a:lnTo>
                  <a:pt x="357268" y="306377"/>
                </a:lnTo>
                <a:lnTo>
                  <a:pt x="369173" y="281860"/>
                </a:lnTo>
                <a:lnTo>
                  <a:pt x="376481" y="255700"/>
                </a:lnTo>
                <a:lnTo>
                  <a:pt x="378967" y="228600"/>
                </a:lnTo>
                <a:lnTo>
                  <a:pt x="376043" y="198778"/>
                </a:lnTo>
                <a:lnTo>
                  <a:pt x="367474" y="170529"/>
                </a:lnTo>
                <a:lnTo>
                  <a:pt x="353571" y="144518"/>
                </a:lnTo>
                <a:lnTo>
                  <a:pt x="334644" y="121412"/>
                </a:lnTo>
                <a:lnTo>
                  <a:pt x="311634" y="102411"/>
                </a:lnTo>
                <a:lnTo>
                  <a:pt x="301153" y="96774"/>
                </a:lnTo>
                <a:close/>
              </a:path>
              <a:path w="455929" h="457200">
                <a:moveTo>
                  <a:pt x="227837" y="127762"/>
                </a:moveTo>
                <a:lnTo>
                  <a:pt x="188781" y="135695"/>
                </a:lnTo>
                <a:lnTo>
                  <a:pt x="156844" y="157321"/>
                </a:lnTo>
                <a:lnTo>
                  <a:pt x="135290" y="189376"/>
                </a:lnTo>
                <a:lnTo>
                  <a:pt x="127380" y="228600"/>
                </a:lnTo>
                <a:lnTo>
                  <a:pt x="135290" y="267769"/>
                </a:lnTo>
                <a:lnTo>
                  <a:pt x="156845" y="299831"/>
                </a:lnTo>
                <a:lnTo>
                  <a:pt x="188781" y="321486"/>
                </a:lnTo>
                <a:lnTo>
                  <a:pt x="227837" y="329438"/>
                </a:lnTo>
                <a:lnTo>
                  <a:pt x="266894" y="321486"/>
                </a:lnTo>
                <a:lnTo>
                  <a:pt x="283262" y="310388"/>
                </a:lnTo>
                <a:lnTo>
                  <a:pt x="227837" y="310388"/>
                </a:lnTo>
                <a:lnTo>
                  <a:pt x="196078" y="303966"/>
                </a:lnTo>
                <a:lnTo>
                  <a:pt x="170164" y="286448"/>
                </a:lnTo>
                <a:lnTo>
                  <a:pt x="152703" y="260453"/>
                </a:lnTo>
                <a:lnTo>
                  <a:pt x="146303" y="228600"/>
                </a:lnTo>
                <a:lnTo>
                  <a:pt x="152703" y="196746"/>
                </a:lnTo>
                <a:lnTo>
                  <a:pt x="170164" y="170751"/>
                </a:lnTo>
                <a:lnTo>
                  <a:pt x="196078" y="153233"/>
                </a:lnTo>
                <a:lnTo>
                  <a:pt x="227837" y="146812"/>
                </a:lnTo>
                <a:lnTo>
                  <a:pt x="283311" y="146812"/>
                </a:lnTo>
                <a:lnTo>
                  <a:pt x="266894" y="135695"/>
                </a:lnTo>
                <a:lnTo>
                  <a:pt x="227837" y="127762"/>
                </a:lnTo>
                <a:close/>
              </a:path>
              <a:path w="455929" h="457200">
                <a:moveTo>
                  <a:pt x="283311" y="146812"/>
                </a:moveTo>
                <a:lnTo>
                  <a:pt x="227837" y="146812"/>
                </a:lnTo>
                <a:lnTo>
                  <a:pt x="259597" y="153233"/>
                </a:lnTo>
                <a:lnTo>
                  <a:pt x="285511" y="170751"/>
                </a:lnTo>
                <a:lnTo>
                  <a:pt x="302972" y="196746"/>
                </a:lnTo>
                <a:lnTo>
                  <a:pt x="309372" y="228600"/>
                </a:lnTo>
                <a:lnTo>
                  <a:pt x="302972" y="260453"/>
                </a:lnTo>
                <a:lnTo>
                  <a:pt x="285511" y="286448"/>
                </a:lnTo>
                <a:lnTo>
                  <a:pt x="259597" y="303966"/>
                </a:lnTo>
                <a:lnTo>
                  <a:pt x="227837" y="310388"/>
                </a:lnTo>
                <a:lnTo>
                  <a:pt x="283262" y="310388"/>
                </a:lnTo>
                <a:lnTo>
                  <a:pt x="298830" y="299831"/>
                </a:lnTo>
                <a:lnTo>
                  <a:pt x="320385" y="267769"/>
                </a:lnTo>
                <a:lnTo>
                  <a:pt x="328294" y="228600"/>
                </a:lnTo>
                <a:lnTo>
                  <a:pt x="320385" y="189376"/>
                </a:lnTo>
                <a:lnTo>
                  <a:pt x="298830" y="157321"/>
                </a:lnTo>
                <a:lnTo>
                  <a:pt x="283311" y="146812"/>
                </a:lnTo>
                <a:close/>
              </a:path>
              <a:path w="455929" h="457200">
                <a:moveTo>
                  <a:pt x="227837" y="177800"/>
                </a:moveTo>
                <a:lnTo>
                  <a:pt x="208240" y="181826"/>
                </a:lnTo>
                <a:lnTo>
                  <a:pt x="192119" y="192770"/>
                </a:lnTo>
                <a:lnTo>
                  <a:pt x="181189" y="208928"/>
                </a:lnTo>
                <a:lnTo>
                  <a:pt x="177164" y="228600"/>
                </a:lnTo>
                <a:lnTo>
                  <a:pt x="181189" y="248271"/>
                </a:lnTo>
                <a:lnTo>
                  <a:pt x="192119" y="264429"/>
                </a:lnTo>
                <a:lnTo>
                  <a:pt x="208240" y="275373"/>
                </a:lnTo>
                <a:lnTo>
                  <a:pt x="227837" y="279400"/>
                </a:lnTo>
                <a:lnTo>
                  <a:pt x="247435" y="275373"/>
                </a:lnTo>
                <a:lnTo>
                  <a:pt x="263556" y="264429"/>
                </a:lnTo>
                <a:lnTo>
                  <a:pt x="266831" y="259587"/>
                </a:lnTo>
                <a:lnTo>
                  <a:pt x="227837" y="259587"/>
                </a:lnTo>
                <a:lnTo>
                  <a:pt x="215675" y="257192"/>
                </a:lnTo>
                <a:lnTo>
                  <a:pt x="205882" y="250618"/>
                </a:lnTo>
                <a:lnTo>
                  <a:pt x="199352" y="240782"/>
                </a:lnTo>
                <a:lnTo>
                  <a:pt x="196976" y="228600"/>
                </a:lnTo>
                <a:lnTo>
                  <a:pt x="199352" y="216364"/>
                </a:lnTo>
                <a:lnTo>
                  <a:pt x="205882" y="206533"/>
                </a:lnTo>
                <a:lnTo>
                  <a:pt x="215675" y="199989"/>
                </a:lnTo>
                <a:lnTo>
                  <a:pt x="227837" y="197612"/>
                </a:lnTo>
                <a:lnTo>
                  <a:pt x="266831" y="197612"/>
                </a:lnTo>
                <a:lnTo>
                  <a:pt x="263556" y="192770"/>
                </a:lnTo>
                <a:lnTo>
                  <a:pt x="247435" y="181826"/>
                </a:lnTo>
                <a:lnTo>
                  <a:pt x="227837" y="177800"/>
                </a:lnTo>
                <a:close/>
              </a:path>
              <a:path w="455929" h="457200">
                <a:moveTo>
                  <a:pt x="266831" y="197612"/>
                </a:moveTo>
                <a:lnTo>
                  <a:pt x="227837" y="197612"/>
                </a:lnTo>
                <a:lnTo>
                  <a:pt x="240000" y="199989"/>
                </a:lnTo>
                <a:lnTo>
                  <a:pt x="249793" y="206533"/>
                </a:lnTo>
                <a:lnTo>
                  <a:pt x="256323" y="216364"/>
                </a:lnTo>
                <a:lnTo>
                  <a:pt x="258699" y="228600"/>
                </a:lnTo>
                <a:lnTo>
                  <a:pt x="256323" y="240782"/>
                </a:lnTo>
                <a:lnTo>
                  <a:pt x="249793" y="250618"/>
                </a:lnTo>
                <a:lnTo>
                  <a:pt x="240000" y="257192"/>
                </a:lnTo>
                <a:lnTo>
                  <a:pt x="227837" y="259587"/>
                </a:lnTo>
                <a:lnTo>
                  <a:pt x="266831" y="259587"/>
                </a:lnTo>
                <a:lnTo>
                  <a:pt x="274486" y="248271"/>
                </a:lnTo>
                <a:lnTo>
                  <a:pt x="278510" y="228600"/>
                </a:lnTo>
                <a:lnTo>
                  <a:pt x="274486" y="208928"/>
                </a:lnTo>
                <a:lnTo>
                  <a:pt x="266831" y="197612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792214" y="1507997"/>
            <a:ext cx="47097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Ψηφιοποιημένη</a:t>
            </a:r>
            <a:r>
              <a:rPr dirty="0" sz="1800" spc="-1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Ενιαία</a:t>
            </a:r>
            <a:r>
              <a:rPr dirty="0" sz="18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Λίστα</a:t>
            </a:r>
            <a:r>
              <a:rPr dirty="0" sz="18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Χειρουργείων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22311" y="2441905"/>
            <a:ext cx="3778250" cy="1880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30" b="1">
                <a:solidFill>
                  <a:srgbClr val="232852"/>
                </a:solidFill>
                <a:latin typeface="Arial"/>
                <a:cs typeface="Arial"/>
              </a:rPr>
              <a:t>Τεχνικός</a:t>
            </a:r>
            <a:r>
              <a:rPr dirty="0" sz="1600" spc="35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32852"/>
                </a:solidFill>
                <a:latin typeface="Arial"/>
                <a:cs typeface="Arial"/>
              </a:rPr>
              <a:t>σχεδιασμός</a:t>
            </a:r>
            <a:r>
              <a:rPr dirty="0" sz="1600" spc="40" b="1">
                <a:solidFill>
                  <a:srgbClr val="232852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232852"/>
                </a:solidFill>
                <a:latin typeface="Arial"/>
                <a:cs typeface="Arial"/>
              </a:rPr>
              <a:t>ΗΔΙΚΑ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</a:pPr>
            <a:r>
              <a:rPr dirty="0" sz="1600" spc="-25" b="1">
                <a:solidFill>
                  <a:srgbClr val="001F5F"/>
                </a:solidFill>
                <a:latin typeface="Arial"/>
                <a:cs typeface="Arial"/>
              </a:rPr>
              <a:t>Προτυποποίηση</a:t>
            </a:r>
            <a:r>
              <a:rPr dirty="0" sz="1600" spc="5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διαδικασίας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</a:pP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Νομοθετική</a:t>
            </a:r>
            <a:r>
              <a:rPr dirty="0" sz="1600" spc="-3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Διάταξη</a:t>
            </a:r>
            <a:r>
              <a:rPr dirty="0" sz="160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001F5F"/>
                </a:solidFill>
                <a:latin typeface="Arial"/>
                <a:cs typeface="Arial"/>
              </a:rPr>
              <a:t>Σεπτέμβριος</a:t>
            </a:r>
            <a:r>
              <a:rPr dirty="0" sz="160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2023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1052" y="1527428"/>
            <a:ext cx="39922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01F5F"/>
                </a:solidFill>
                <a:latin typeface="Arial"/>
                <a:cs typeface="Arial"/>
              </a:rPr>
              <a:t>Σχεδιασμός </a:t>
            </a:r>
            <a:r>
              <a:rPr dirty="0" sz="1800" spc="-10" b="1">
                <a:solidFill>
                  <a:srgbClr val="001F5F"/>
                </a:solidFill>
                <a:latin typeface="Arial"/>
                <a:cs typeface="Arial"/>
              </a:rPr>
              <a:t>διαδικασίας</a:t>
            </a:r>
            <a:r>
              <a:rPr dirty="0" sz="1800" spc="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800" spc="-25">
                <a:latin typeface="Microsoft Sans Serif"/>
                <a:cs typeface="Microsoft Sans Serif"/>
              </a:rPr>
              <a:t>εκκαθάρισης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571488" y="3987800"/>
            <a:ext cx="457200" cy="457200"/>
            <a:chOff x="6571488" y="3987800"/>
            <a:chExt cx="457200" cy="457200"/>
          </a:xfrm>
        </p:grpSpPr>
        <p:sp>
          <p:nvSpPr>
            <p:cNvPr id="14" name="object 14"/>
            <p:cNvSpPr/>
            <p:nvPr/>
          </p:nvSpPr>
          <p:spPr>
            <a:xfrm>
              <a:off x="6571488" y="3987799"/>
              <a:ext cx="457200" cy="457200"/>
            </a:xfrm>
            <a:custGeom>
              <a:avLst/>
              <a:gdLst/>
              <a:ahLst/>
              <a:cxnLst/>
              <a:rect l="l" t="t" r="r" b="b"/>
              <a:pathLst>
                <a:path w="457200" h="457200">
                  <a:moveTo>
                    <a:pt x="239268" y="305308"/>
                  </a:moveTo>
                  <a:lnTo>
                    <a:pt x="219456" y="305308"/>
                  </a:lnTo>
                  <a:lnTo>
                    <a:pt x="219456" y="323596"/>
                  </a:lnTo>
                  <a:lnTo>
                    <a:pt x="239268" y="323596"/>
                  </a:lnTo>
                  <a:lnTo>
                    <a:pt x="239268" y="305308"/>
                  </a:lnTo>
                  <a:close/>
                </a:path>
                <a:path w="457200" h="457200">
                  <a:moveTo>
                    <a:pt x="328930" y="400050"/>
                  </a:moveTo>
                  <a:lnTo>
                    <a:pt x="309499" y="400050"/>
                  </a:lnTo>
                  <a:lnTo>
                    <a:pt x="309499" y="419100"/>
                  </a:lnTo>
                  <a:lnTo>
                    <a:pt x="309499" y="438150"/>
                  </a:lnTo>
                  <a:lnTo>
                    <a:pt x="146050" y="438150"/>
                  </a:lnTo>
                  <a:lnTo>
                    <a:pt x="146050" y="419100"/>
                  </a:lnTo>
                  <a:lnTo>
                    <a:pt x="309499" y="419100"/>
                  </a:lnTo>
                  <a:lnTo>
                    <a:pt x="309499" y="400050"/>
                  </a:lnTo>
                  <a:lnTo>
                    <a:pt x="126619" y="400050"/>
                  </a:lnTo>
                  <a:lnTo>
                    <a:pt x="126619" y="419100"/>
                  </a:lnTo>
                  <a:lnTo>
                    <a:pt x="126619" y="438150"/>
                  </a:lnTo>
                  <a:lnTo>
                    <a:pt x="126619" y="457200"/>
                  </a:lnTo>
                  <a:lnTo>
                    <a:pt x="328930" y="457200"/>
                  </a:lnTo>
                  <a:lnTo>
                    <a:pt x="328930" y="438277"/>
                  </a:lnTo>
                  <a:lnTo>
                    <a:pt x="328930" y="438150"/>
                  </a:lnTo>
                  <a:lnTo>
                    <a:pt x="328930" y="419100"/>
                  </a:lnTo>
                  <a:lnTo>
                    <a:pt x="328930" y="418973"/>
                  </a:lnTo>
                  <a:lnTo>
                    <a:pt x="328930" y="400050"/>
                  </a:lnTo>
                  <a:close/>
                </a:path>
                <a:path w="457200" h="457200">
                  <a:moveTo>
                    <a:pt x="457200" y="0"/>
                  </a:moveTo>
                  <a:lnTo>
                    <a:pt x="0" y="0"/>
                  </a:lnTo>
                  <a:lnTo>
                    <a:pt x="0" y="20320"/>
                  </a:lnTo>
                  <a:lnTo>
                    <a:pt x="0" y="266700"/>
                  </a:lnTo>
                  <a:lnTo>
                    <a:pt x="0" y="287020"/>
                  </a:lnTo>
                  <a:lnTo>
                    <a:pt x="0" y="341630"/>
                  </a:lnTo>
                  <a:lnTo>
                    <a:pt x="0" y="363220"/>
                  </a:lnTo>
                  <a:lnTo>
                    <a:pt x="190627" y="363220"/>
                  </a:lnTo>
                  <a:lnTo>
                    <a:pt x="190627" y="399542"/>
                  </a:lnTo>
                  <a:lnTo>
                    <a:pt x="210058" y="399542"/>
                  </a:lnTo>
                  <a:lnTo>
                    <a:pt x="210058" y="363220"/>
                  </a:lnTo>
                  <a:lnTo>
                    <a:pt x="245364" y="363220"/>
                  </a:lnTo>
                  <a:lnTo>
                    <a:pt x="245364" y="399542"/>
                  </a:lnTo>
                  <a:lnTo>
                    <a:pt x="264922" y="399542"/>
                  </a:lnTo>
                  <a:lnTo>
                    <a:pt x="264922" y="363220"/>
                  </a:lnTo>
                  <a:lnTo>
                    <a:pt x="457200" y="363220"/>
                  </a:lnTo>
                  <a:lnTo>
                    <a:pt x="457200" y="266700"/>
                  </a:lnTo>
                  <a:lnTo>
                    <a:pt x="437515" y="266700"/>
                  </a:lnTo>
                  <a:lnTo>
                    <a:pt x="437515" y="287020"/>
                  </a:lnTo>
                  <a:lnTo>
                    <a:pt x="437515" y="341630"/>
                  </a:lnTo>
                  <a:lnTo>
                    <a:pt x="19304" y="341630"/>
                  </a:lnTo>
                  <a:lnTo>
                    <a:pt x="19304" y="287020"/>
                  </a:lnTo>
                  <a:lnTo>
                    <a:pt x="437515" y="287020"/>
                  </a:lnTo>
                  <a:lnTo>
                    <a:pt x="437515" y="266700"/>
                  </a:lnTo>
                  <a:lnTo>
                    <a:pt x="19304" y="266700"/>
                  </a:lnTo>
                  <a:lnTo>
                    <a:pt x="19304" y="20320"/>
                  </a:lnTo>
                  <a:lnTo>
                    <a:pt x="437515" y="20320"/>
                  </a:lnTo>
                  <a:lnTo>
                    <a:pt x="437515" y="266065"/>
                  </a:lnTo>
                  <a:lnTo>
                    <a:pt x="457200" y="266065"/>
                  </a:lnTo>
                  <a:lnTo>
                    <a:pt x="457200" y="20320"/>
                  </a:lnTo>
                  <a:lnTo>
                    <a:pt x="457200" y="19939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232852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70548" y="4029455"/>
              <a:ext cx="260603" cy="207263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6565392" y="3200400"/>
            <a:ext cx="455930" cy="457200"/>
          </a:xfrm>
          <a:custGeom>
            <a:avLst/>
            <a:gdLst/>
            <a:ahLst/>
            <a:cxnLst/>
            <a:rect l="l" t="t" r="r" b="b"/>
            <a:pathLst>
              <a:path w="455929" h="457200">
                <a:moveTo>
                  <a:pt x="455675" y="0"/>
                </a:moveTo>
                <a:lnTo>
                  <a:pt x="0" y="0"/>
                </a:lnTo>
                <a:lnTo>
                  <a:pt x="0" y="457200"/>
                </a:lnTo>
                <a:lnTo>
                  <a:pt x="455675" y="457200"/>
                </a:lnTo>
                <a:lnTo>
                  <a:pt x="455675" y="438150"/>
                </a:lnTo>
                <a:lnTo>
                  <a:pt x="19811" y="438150"/>
                </a:lnTo>
                <a:lnTo>
                  <a:pt x="19811" y="20320"/>
                </a:lnTo>
                <a:lnTo>
                  <a:pt x="455675" y="20320"/>
                </a:lnTo>
                <a:lnTo>
                  <a:pt x="455675" y="0"/>
                </a:lnTo>
                <a:close/>
              </a:path>
              <a:path w="455929" h="457200">
                <a:moveTo>
                  <a:pt x="455675" y="20320"/>
                </a:moveTo>
                <a:lnTo>
                  <a:pt x="435863" y="20320"/>
                </a:lnTo>
                <a:lnTo>
                  <a:pt x="435863" y="438150"/>
                </a:lnTo>
                <a:lnTo>
                  <a:pt x="455675" y="438150"/>
                </a:lnTo>
                <a:lnTo>
                  <a:pt x="455675" y="20320"/>
                </a:lnTo>
                <a:close/>
              </a:path>
              <a:path w="455929" h="457200">
                <a:moveTo>
                  <a:pt x="108330" y="182879"/>
                </a:moveTo>
                <a:lnTo>
                  <a:pt x="64134" y="224789"/>
                </a:lnTo>
                <a:lnTo>
                  <a:pt x="78358" y="250189"/>
                </a:lnTo>
                <a:lnTo>
                  <a:pt x="75183" y="257810"/>
                </a:lnTo>
                <a:lnTo>
                  <a:pt x="72771" y="265429"/>
                </a:lnTo>
                <a:lnTo>
                  <a:pt x="71247" y="271779"/>
                </a:lnTo>
                <a:lnTo>
                  <a:pt x="44323" y="284479"/>
                </a:lnTo>
                <a:lnTo>
                  <a:pt x="57784" y="344170"/>
                </a:lnTo>
                <a:lnTo>
                  <a:pt x="87756" y="345439"/>
                </a:lnTo>
                <a:lnTo>
                  <a:pt x="91821" y="351789"/>
                </a:lnTo>
                <a:lnTo>
                  <a:pt x="96519" y="356870"/>
                </a:lnTo>
                <a:lnTo>
                  <a:pt x="102107" y="361950"/>
                </a:lnTo>
                <a:lnTo>
                  <a:pt x="100456" y="392429"/>
                </a:lnTo>
                <a:lnTo>
                  <a:pt x="158241" y="410210"/>
                </a:lnTo>
                <a:lnTo>
                  <a:pt x="172415" y="387350"/>
                </a:lnTo>
                <a:lnTo>
                  <a:pt x="150367" y="387350"/>
                </a:lnTo>
                <a:lnTo>
                  <a:pt x="120268" y="378460"/>
                </a:lnTo>
                <a:lnTo>
                  <a:pt x="121792" y="353060"/>
                </a:lnTo>
                <a:lnTo>
                  <a:pt x="115442" y="347979"/>
                </a:lnTo>
                <a:lnTo>
                  <a:pt x="110743" y="342900"/>
                </a:lnTo>
                <a:lnTo>
                  <a:pt x="106044" y="339089"/>
                </a:lnTo>
                <a:lnTo>
                  <a:pt x="102869" y="332739"/>
                </a:lnTo>
                <a:lnTo>
                  <a:pt x="98043" y="326389"/>
                </a:lnTo>
                <a:lnTo>
                  <a:pt x="72771" y="326389"/>
                </a:lnTo>
                <a:lnTo>
                  <a:pt x="66421" y="295910"/>
                </a:lnTo>
                <a:lnTo>
                  <a:pt x="88646" y="284479"/>
                </a:lnTo>
                <a:lnTo>
                  <a:pt x="90169" y="275589"/>
                </a:lnTo>
                <a:lnTo>
                  <a:pt x="90931" y="269239"/>
                </a:lnTo>
                <a:lnTo>
                  <a:pt x="93344" y="264160"/>
                </a:lnTo>
                <a:lnTo>
                  <a:pt x="95757" y="257810"/>
                </a:lnTo>
                <a:lnTo>
                  <a:pt x="99694" y="250189"/>
                </a:lnTo>
                <a:lnTo>
                  <a:pt x="87756" y="228600"/>
                </a:lnTo>
                <a:lnTo>
                  <a:pt x="110743" y="207010"/>
                </a:lnTo>
                <a:lnTo>
                  <a:pt x="170075" y="207010"/>
                </a:lnTo>
                <a:lnTo>
                  <a:pt x="174826" y="199389"/>
                </a:lnTo>
                <a:lnTo>
                  <a:pt x="133730" y="199389"/>
                </a:lnTo>
                <a:lnTo>
                  <a:pt x="108330" y="182879"/>
                </a:lnTo>
                <a:close/>
              </a:path>
              <a:path w="455929" h="457200">
                <a:moveTo>
                  <a:pt x="239041" y="379729"/>
                </a:moveTo>
                <a:lnTo>
                  <a:pt x="195452" y="379729"/>
                </a:lnTo>
                <a:lnTo>
                  <a:pt x="220725" y="396239"/>
                </a:lnTo>
                <a:lnTo>
                  <a:pt x="239041" y="379729"/>
                </a:lnTo>
                <a:close/>
              </a:path>
              <a:path w="455929" h="457200">
                <a:moveTo>
                  <a:pt x="197738" y="358139"/>
                </a:moveTo>
                <a:lnTo>
                  <a:pt x="189864" y="360679"/>
                </a:lnTo>
                <a:lnTo>
                  <a:pt x="183514" y="363220"/>
                </a:lnTo>
                <a:lnTo>
                  <a:pt x="181101" y="364489"/>
                </a:lnTo>
                <a:lnTo>
                  <a:pt x="174878" y="364489"/>
                </a:lnTo>
                <a:lnTo>
                  <a:pt x="171703" y="365760"/>
                </a:lnTo>
                <a:lnTo>
                  <a:pt x="162940" y="367029"/>
                </a:lnTo>
                <a:lnTo>
                  <a:pt x="150367" y="387350"/>
                </a:lnTo>
                <a:lnTo>
                  <a:pt x="172415" y="387350"/>
                </a:lnTo>
                <a:lnTo>
                  <a:pt x="173989" y="384810"/>
                </a:lnTo>
                <a:lnTo>
                  <a:pt x="178053" y="383539"/>
                </a:lnTo>
                <a:lnTo>
                  <a:pt x="185165" y="383539"/>
                </a:lnTo>
                <a:lnTo>
                  <a:pt x="188340" y="382270"/>
                </a:lnTo>
                <a:lnTo>
                  <a:pt x="191388" y="381000"/>
                </a:lnTo>
                <a:lnTo>
                  <a:pt x="195452" y="379729"/>
                </a:lnTo>
                <a:lnTo>
                  <a:pt x="239041" y="379729"/>
                </a:lnTo>
                <a:lnTo>
                  <a:pt x="247495" y="372110"/>
                </a:lnTo>
                <a:lnTo>
                  <a:pt x="219075" y="372110"/>
                </a:lnTo>
                <a:lnTo>
                  <a:pt x="197738" y="358139"/>
                </a:lnTo>
                <a:close/>
              </a:path>
              <a:path w="455929" h="457200">
                <a:moveTo>
                  <a:pt x="228409" y="191770"/>
                </a:moveTo>
                <a:lnTo>
                  <a:pt x="179577" y="191770"/>
                </a:lnTo>
                <a:lnTo>
                  <a:pt x="208787" y="201929"/>
                </a:lnTo>
                <a:lnTo>
                  <a:pt x="207263" y="226060"/>
                </a:lnTo>
                <a:lnTo>
                  <a:pt x="213613" y="231139"/>
                </a:lnTo>
                <a:lnTo>
                  <a:pt x="219075" y="236220"/>
                </a:lnTo>
                <a:lnTo>
                  <a:pt x="227075" y="246379"/>
                </a:lnTo>
                <a:lnTo>
                  <a:pt x="231775" y="252729"/>
                </a:lnTo>
                <a:lnTo>
                  <a:pt x="256285" y="254000"/>
                </a:lnTo>
                <a:lnTo>
                  <a:pt x="262635" y="284479"/>
                </a:lnTo>
                <a:lnTo>
                  <a:pt x="240537" y="294639"/>
                </a:lnTo>
                <a:lnTo>
                  <a:pt x="238886" y="303529"/>
                </a:lnTo>
                <a:lnTo>
                  <a:pt x="238125" y="309879"/>
                </a:lnTo>
                <a:lnTo>
                  <a:pt x="236600" y="316229"/>
                </a:lnTo>
                <a:lnTo>
                  <a:pt x="233425" y="322579"/>
                </a:lnTo>
                <a:lnTo>
                  <a:pt x="229361" y="328929"/>
                </a:lnTo>
                <a:lnTo>
                  <a:pt x="241300" y="351789"/>
                </a:lnTo>
                <a:lnTo>
                  <a:pt x="219075" y="372110"/>
                </a:lnTo>
                <a:lnTo>
                  <a:pt x="247495" y="372110"/>
                </a:lnTo>
                <a:lnTo>
                  <a:pt x="265810" y="355600"/>
                </a:lnTo>
                <a:lnTo>
                  <a:pt x="251586" y="328929"/>
                </a:lnTo>
                <a:lnTo>
                  <a:pt x="254000" y="322579"/>
                </a:lnTo>
                <a:lnTo>
                  <a:pt x="256285" y="314960"/>
                </a:lnTo>
                <a:lnTo>
                  <a:pt x="257936" y="307339"/>
                </a:lnTo>
                <a:lnTo>
                  <a:pt x="284733" y="294639"/>
                </a:lnTo>
                <a:lnTo>
                  <a:pt x="272160" y="234950"/>
                </a:lnTo>
                <a:lnTo>
                  <a:pt x="242061" y="233679"/>
                </a:lnTo>
                <a:lnTo>
                  <a:pt x="232536" y="222250"/>
                </a:lnTo>
                <a:lnTo>
                  <a:pt x="227075" y="218439"/>
                </a:lnTo>
                <a:lnTo>
                  <a:pt x="228409" y="191770"/>
                </a:lnTo>
                <a:close/>
              </a:path>
              <a:path w="455929" h="457200">
                <a:moveTo>
                  <a:pt x="171654" y="252729"/>
                </a:moveTo>
                <a:lnTo>
                  <a:pt x="156590" y="252729"/>
                </a:lnTo>
                <a:lnTo>
                  <a:pt x="142686" y="259079"/>
                </a:lnTo>
                <a:lnTo>
                  <a:pt x="132508" y="269239"/>
                </a:lnTo>
                <a:lnTo>
                  <a:pt x="127069" y="283210"/>
                </a:lnTo>
                <a:lnTo>
                  <a:pt x="127380" y="298450"/>
                </a:lnTo>
                <a:lnTo>
                  <a:pt x="157479" y="327660"/>
                </a:lnTo>
                <a:lnTo>
                  <a:pt x="170052" y="327660"/>
                </a:lnTo>
                <a:lnTo>
                  <a:pt x="172465" y="326389"/>
                </a:lnTo>
                <a:lnTo>
                  <a:pt x="186388" y="321310"/>
                </a:lnTo>
                <a:lnTo>
                  <a:pt x="196596" y="309879"/>
                </a:lnTo>
                <a:lnTo>
                  <a:pt x="163702" y="309879"/>
                </a:lnTo>
                <a:lnTo>
                  <a:pt x="159003" y="308610"/>
                </a:lnTo>
                <a:lnTo>
                  <a:pt x="154304" y="304800"/>
                </a:lnTo>
                <a:lnTo>
                  <a:pt x="150367" y="303529"/>
                </a:lnTo>
                <a:lnTo>
                  <a:pt x="147192" y="298450"/>
                </a:lnTo>
                <a:lnTo>
                  <a:pt x="146303" y="293370"/>
                </a:lnTo>
                <a:lnTo>
                  <a:pt x="146135" y="285750"/>
                </a:lnTo>
                <a:lnTo>
                  <a:pt x="148764" y="279400"/>
                </a:lnTo>
                <a:lnTo>
                  <a:pt x="153751" y="274320"/>
                </a:lnTo>
                <a:lnTo>
                  <a:pt x="160654" y="271779"/>
                </a:lnTo>
                <a:lnTo>
                  <a:pt x="165353" y="270510"/>
                </a:lnTo>
                <a:lnTo>
                  <a:pt x="196657" y="270510"/>
                </a:lnTo>
                <a:lnTo>
                  <a:pt x="195542" y="267970"/>
                </a:lnTo>
                <a:lnTo>
                  <a:pt x="185086" y="257810"/>
                </a:lnTo>
                <a:lnTo>
                  <a:pt x="171654" y="252729"/>
                </a:lnTo>
                <a:close/>
              </a:path>
              <a:path w="455929" h="457200">
                <a:moveTo>
                  <a:pt x="196657" y="270510"/>
                </a:moveTo>
                <a:lnTo>
                  <a:pt x="165353" y="270510"/>
                </a:lnTo>
                <a:lnTo>
                  <a:pt x="170814" y="271779"/>
                </a:lnTo>
                <a:lnTo>
                  <a:pt x="174878" y="273050"/>
                </a:lnTo>
                <a:lnTo>
                  <a:pt x="178815" y="276860"/>
                </a:lnTo>
                <a:lnTo>
                  <a:pt x="181990" y="280670"/>
                </a:lnTo>
                <a:lnTo>
                  <a:pt x="182752" y="285750"/>
                </a:lnTo>
                <a:lnTo>
                  <a:pt x="184276" y="290829"/>
                </a:lnTo>
                <a:lnTo>
                  <a:pt x="183514" y="295910"/>
                </a:lnTo>
                <a:lnTo>
                  <a:pt x="180339" y="299720"/>
                </a:lnTo>
                <a:lnTo>
                  <a:pt x="178053" y="304800"/>
                </a:lnTo>
                <a:lnTo>
                  <a:pt x="173227" y="307339"/>
                </a:lnTo>
                <a:lnTo>
                  <a:pt x="163702" y="309879"/>
                </a:lnTo>
                <a:lnTo>
                  <a:pt x="196596" y="309879"/>
                </a:lnTo>
                <a:lnTo>
                  <a:pt x="202041" y="297179"/>
                </a:lnTo>
                <a:lnTo>
                  <a:pt x="201675" y="281939"/>
                </a:lnTo>
                <a:lnTo>
                  <a:pt x="196657" y="270510"/>
                </a:lnTo>
                <a:close/>
              </a:path>
              <a:path w="455929" h="457200">
                <a:moveTo>
                  <a:pt x="328410" y="208279"/>
                </a:moveTo>
                <a:lnTo>
                  <a:pt x="295909" y="208279"/>
                </a:lnTo>
                <a:lnTo>
                  <a:pt x="300608" y="209550"/>
                </a:lnTo>
                <a:lnTo>
                  <a:pt x="304546" y="212089"/>
                </a:lnTo>
                <a:lnTo>
                  <a:pt x="308482" y="212089"/>
                </a:lnTo>
                <a:lnTo>
                  <a:pt x="318769" y="232410"/>
                </a:lnTo>
                <a:lnTo>
                  <a:pt x="365505" y="222250"/>
                </a:lnTo>
                <a:lnTo>
                  <a:pt x="365505" y="209550"/>
                </a:lnTo>
                <a:lnTo>
                  <a:pt x="329056" y="209550"/>
                </a:lnTo>
                <a:lnTo>
                  <a:pt x="328410" y="208279"/>
                </a:lnTo>
                <a:close/>
              </a:path>
              <a:path w="455929" h="457200">
                <a:moveTo>
                  <a:pt x="170075" y="207010"/>
                </a:moveTo>
                <a:lnTo>
                  <a:pt x="110743" y="207010"/>
                </a:lnTo>
                <a:lnTo>
                  <a:pt x="131317" y="220979"/>
                </a:lnTo>
                <a:lnTo>
                  <a:pt x="139191" y="218439"/>
                </a:lnTo>
                <a:lnTo>
                  <a:pt x="145541" y="215900"/>
                </a:lnTo>
                <a:lnTo>
                  <a:pt x="148716" y="215900"/>
                </a:lnTo>
                <a:lnTo>
                  <a:pt x="151129" y="214629"/>
                </a:lnTo>
                <a:lnTo>
                  <a:pt x="158241" y="214629"/>
                </a:lnTo>
                <a:lnTo>
                  <a:pt x="166115" y="213360"/>
                </a:lnTo>
                <a:lnTo>
                  <a:pt x="170075" y="207010"/>
                </a:lnTo>
                <a:close/>
              </a:path>
              <a:path w="455929" h="457200">
                <a:moveTo>
                  <a:pt x="249174" y="95250"/>
                </a:moveTo>
                <a:lnTo>
                  <a:pt x="234950" y="140970"/>
                </a:lnTo>
                <a:lnTo>
                  <a:pt x="254000" y="152400"/>
                </a:lnTo>
                <a:lnTo>
                  <a:pt x="254000" y="154939"/>
                </a:lnTo>
                <a:lnTo>
                  <a:pt x="254761" y="157479"/>
                </a:lnTo>
                <a:lnTo>
                  <a:pt x="254761" y="158750"/>
                </a:lnTo>
                <a:lnTo>
                  <a:pt x="255524" y="161289"/>
                </a:lnTo>
                <a:lnTo>
                  <a:pt x="257048" y="165100"/>
                </a:lnTo>
                <a:lnTo>
                  <a:pt x="244475" y="184150"/>
                </a:lnTo>
                <a:lnTo>
                  <a:pt x="276859" y="218439"/>
                </a:lnTo>
                <a:lnTo>
                  <a:pt x="295909" y="208279"/>
                </a:lnTo>
                <a:lnTo>
                  <a:pt x="328410" y="208279"/>
                </a:lnTo>
                <a:lnTo>
                  <a:pt x="321944" y="195579"/>
                </a:lnTo>
                <a:lnTo>
                  <a:pt x="280797" y="195579"/>
                </a:lnTo>
                <a:lnTo>
                  <a:pt x="268985" y="182879"/>
                </a:lnTo>
                <a:lnTo>
                  <a:pt x="278510" y="167639"/>
                </a:lnTo>
                <a:lnTo>
                  <a:pt x="275335" y="158750"/>
                </a:lnTo>
                <a:lnTo>
                  <a:pt x="274574" y="157479"/>
                </a:lnTo>
                <a:lnTo>
                  <a:pt x="273684" y="154939"/>
                </a:lnTo>
                <a:lnTo>
                  <a:pt x="273684" y="151129"/>
                </a:lnTo>
                <a:lnTo>
                  <a:pt x="272923" y="148589"/>
                </a:lnTo>
                <a:lnTo>
                  <a:pt x="272160" y="140970"/>
                </a:lnTo>
                <a:lnTo>
                  <a:pt x="257936" y="132079"/>
                </a:lnTo>
                <a:lnTo>
                  <a:pt x="263398" y="115570"/>
                </a:lnTo>
                <a:lnTo>
                  <a:pt x="280974" y="115570"/>
                </a:lnTo>
                <a:lnTo>
                  <a:pt x="284733" y="110489"/>
                </a:lnTo>
                <a:lnTo>
                  <a:pt x="291083" y="104139"/>
                </a:lnTo>
                <a:lnTo>
                  <a:pt x="294258" y="101600"/>
                </a:lnTo>
                <a:lnTo>
                  <a:pt x="300608" y="97789"/>
                </a:lnTo>
                <a:lnTo>
                  <a:pt x="300667" y="96520"/>
                </a:lnTo>
                <a:lnTo>
                  <a:pt x="271399" y="96520"/>
                </a:lnTo>
                <a:lnTo>
                  <a:pt x="249174" y="95250"/>
                </a:lnTo>
                <a:close/>
              </a:path>
              <a:path w="455929" h="457200">
                <a:moveTo>
                  <a:pt x="392266" y="92710"/>
                </a:moveTo>
                <a:lnTo>
                  <a:pt x="366267" y="92710"/>
                </a:lnTo>
                <a:lnTo>
                  <a:pt x="378205" y="105410"/>
                </a:lnTo>
                <a:lnTo>
                  <a:pt x="368680" y="119379"/>
                </a:lnTo>
                <a:lnTo>
                  <a:pt x="370966" y="127000"/>
                </a:lnTo>
                <a:lnTo>
                  <a:pt x="371855" y="129539"/>
                </a:lnTo>
                <a:lnTo>
                  <a:pt x="372617" y="130810"/>
                </a:lnTo>
                <a:lnTo>
                  <a:pt x="373379" y="133350"/>
                </a:lnTo>
                <a:lnTo>
                  <a:pt x="373379" y="137160"/>
                </a:lnTo>
                <a:lnTo>
                  <a:pt x="374141" y="139700"/>
                </a:lnTo>
                <a:lnTo>
                  <a:pt x="375030" y="146050"/>
                </a:lnTo>
                <a:lnTo>
                  <a:pt x="389254" y="154939"/>
                </a:lnTo>
                <a:lnTo>
                  <a:pt x="383666" y="171450"/>
                </a:lnTo>
                <a:lnTo>
                  <a:pt x="367029" y="171450"/>
                </a:lnTo>
                <a:lnTo>
                  <a:pt x="362330" y="176529"/>
                </a:lnTo>
                <a:lnTo>
                  <a:pt x="355980" y="182879"/>
                </a:lnTo>
                <a:lnTo>
                  <a:pt x="352805" y="185420"/>
                </a:lnTo>
                <a:lnTo>
                  <a:pt x="346455" y="189229"/>
                </a:lnTo>
                <a:lnTo>
                  <a:pt x="345693" y="205739"/>
                </a:lnTo>
                <a:lnTo>
                  <a:pt x="329056" y="209550"/>
                </a:lnTo>
                <a:lnTo>
                  <a:pt x="365505" y="209550"/>
                </a:lnTo>
                <a:lnTo>
                  <a:pt x="365505" y="199389"/>
                </a:lnTo>
                <a:lnTo>
                  <a:pt x="369442" y="196850"/>
                </a:lnTo>
                <a:lnTo>
                  <a:pt x="375792" y="190500"/>
                </a:lnTo>
                <a:lnTo>
                  <a:pt x="398659" y="190500"/>
                </a:lnTo>
                <a:lnTo>
                  <a:pt x="412114" y="146050"/>
                </a:lnTo>
                <a:lnTo>
                  <a:pt x="393191" y="135889"/>
                </a:lnTo>
                <a:lnTo>
                  <a:pt x="393191" y="133350"/>
                </a:lnTo>
                <a:lnTo>
                  <a:pt x="392429" y="130810"/>
                </a:lnTo>
                <a:lnTo>
                  <a:pt x="392429" y="128270"/>
                </a:lnTo>
                <a:lnTo>
                  <a:pt x="391540" y="127000"/>
                </a:lnTo>
                <a:lnTo>
                  <a:pt x="390016" y="121920"/>
                </a:lnTo>
                <a:lnTo>
                  <a:pt x="402716" y="104139"/>
                </a:lnTo>
                <a:lnTo>
                  <a:pt x="392266" y="92710"/>
                </a:lnTo>
                <a:close/>
              </a:path>
              <a:path w="455929" h="457200">
                <a:moveTo>
                  <a:pt x="170814" y="168910"/>
                </a:moveTo>
                <a:lnTo>
                  <a:pt x="155066" y="195579"/>
                </a:lnTo>
                <a:lnTo>
                  <a:pt x="147954" y="195579"/>
                </a:lnTo>
                <a:lnTo>
                  <a:pt x="144017" y="196850"/>
                </a:lnTo>
                <a:lnTo>
                  <a:pt x="137667" y="198120"/>
                </a:lnTo>
                <a:lnTo>
                  <a:pt x="133730" y="199389"/>
                </a:lnTo>
                <a:lnTo>
                  <a:pt x="174826" y="199389"/>
                </a:lnTo>
                <a:lnTo>
                  <a:pt x="179577" y="191770"/>
                </a:lnTo>
                <a:lnTo>
                  <a:pt x="228409" y="191770"/>
                </a:lnTo>
                <a:lnTo>
                  <a:pt x="228600" y="187960"/>
                </a:lnTo>
                <a:lnTo>
                  <a:pt x="170814" y="168910"/>
                </a:lnTo>
                <a:close/>
              </a:path>
              <a:path w="455929" h="457200">
                <a:moveTo>
                  <a:pt x="295909" y="186689"/>
                </a:moveTo>
                <a:lnTo>
                  <a:pt x="280797" y="195579"/>
                </a:lnTo>
                <a:lnTo>
                  <a:pt x="321944" y="195579"/>
                </a:lnTo>
                <a:lnTo>
                  <a:pt x="314832" y="193039"/>
                </a:lnTo>
                <a:lnTo>
                  <a:pt x="310133" y="193039"/>
                </a:lnTo>
                <a:lnTo>
                  <a:pt x="306197" y="191770"/>
                </a:lnTo>
                <a:lnTo>
                  <a:pt x="302259" y="189229"/>
                </a:lnTo>
                <a:lnTo>
                  <a:pt x="295909" y="186689"/>
                </a:lnTo>
                <a:close/>
              </a:path>
              <a:path w="455929" h="457200">
                <a:moveTo>
                  <a:pt x="398659" y="190500"/>
                </a:moveTo>
                <a:lnTo>
                  <a:pt x="375792" y="190500"/>
                </a:lnTo>
                <a:lnTo>
                  <a:pt x="397890" y="193039"/>
                </a:lnTo>
                <a:lnTo>
                  <a:pt x="398659" y="190500"/>
                </a:lnTo>
                <a:close/>
              </a:path>
              <a:path w="455929" h="457200">
                <a:moveTo>
                  <a:pt x="328892" y="114300"/>
                </a:moveTo>
                <a:lnTo>
                  <a:pt x="317246" y="114300"/>
                </a:lnTo>
                <a:lnTo>
                  <a:pt x="309372" y="116839"/>
                </a:lnTo>
                <a:lnTo>
                  <a:pt x="303022" y="120650"/>
                </a:lnTo>
                <a:lnTo>
                  <a:pt x="298196" y="127000"/>
                </a:lnTo>
                <a:lnTo>
                  <a:pt x="294258" y="134620"/>
                </a:lnTo>
                <a:lnTo>
                  <a:pt x="292734" y="142239"/>
                </a:lnTo>
                <a:lnTo>
                  <a:pt x="294258" y="151129"/>
                </a:lnTo>
                <a:lnTo>
                  <a:pt x="295909" y="157479"/>
                </a:lnTo>
                <a:lnTo>
                  <a:pt x="300608" y="165100"/>
                </a:lnTo>
                <a:lnTo>
                  <a:pt x="312547" y="171450"/>
                </a:lnTo>
                <a:lnTo>
                  <a:pt x="318007" y="173989"/>
                </a:lnTo>
                <a:lnTo>
                  <a:pt x="327532" y="173989"/>
                </a:lnTo>
                <a:lnTo>
                  <a:pt x="329946" y="172720"/>
                </a:lnTo>
                <a:lnTo>
                  <a:pt x="340608" y="167639"/>
                </a:lnTo>
                <a:lnTo>
                  <a:pt x="348472" y="160020"/>
                </a:lnTo>
                <a:lnTo>
                  <a:pt x="350630" y="154939"/>
                </a:lnTo>
                <a:lnTo>
                  <a:pt x="320421" y="154939"/>
                </a:lnTo>
                <a:lnTo>
                  <a:pt x="314832" y="151129"/>
                </a:lnTo>
                <a:lnTo>
                  <a:pt x="312547" y="143510"/>
                </a:lnTo>
                <a:lnTo>
                  <a:pt x="313308" y="139700"/>
                </a:lnTo>
                <a:lnTo>
                  <a:pt x="314832" y="138429"/>
                </a:lnTo>
                <a:lnTo>
                  <a:pt x="316483" y="135889"/>
                </a:lnTo>
                <a:lnTo>
                  <a:pt x="318769" y="133350"/>
                </a:lnTo>
                <a:lnTo>
                  <a:pt x="350930" y="133350"/>
                </a:lnTo>
                <a:lnTo>
                  <a:pt x="347803" y="127000"/>
                </a:lnTo>
                <a:lnTo>
                  <a:pt x="339455" y="118110"/>
                </a:lnTo>
                <a:lnTo>
                  <a:pt x="328892" y="114300"/>
                </a:lnTo>
                <a:close/>
              </a:path>
              <a:path w="455929" h="457200">
                <a:moveTo>
                  <a:pt x="350930" y="133350"/>
                </a:moveTo>
                <a:lnTo>
                  <a:pt x="328294" y="133350"/>
                </a:lnTo>
                <a:lnTo>
                  <a:pt x="332231" y="137160"/>
                </a:lnTo>
                <a:lnTo>
                  <a:pt x="333882" y="142239"/>
                </a:lnTo>
                <a:lnTo>
                  <a:pt x="334644" y="144779"/>
                </a:lnTo>
                <a:lnTo>
                  <a:pt x="333882" y="147320"/>
                </a:lnTo>
                <a:lnTo>
                  <a:pt x="332231" y="149860"/>
                </a:lnTo>
                <a:lnTo>
                  <a:pt x="328294" y="153670"/>
                </a:lnTo>
                <a:lnTo>
                  <a:pt x="325881" y="153670"/>
                </a:lnTo>
                <a:lnTo>
                  <a:pt x="320421" y="154939"/>
                </a:lnTo>
                <a:lnTo>
                  <a:pt x="350630" y="154939"/>
                </a:lnTo>
                <a:lnTo>
                  <a:pt x="352788" y="149860"/>
                </a:lnTo>
                <a:lnTo>
                  <a:pt x="352805" y="137160"/>
                </a:lnTo>
                <a:lnTo>
                  <a:pt x="350930" y="133350"/>
                </a:lnTo>
                <a:close/>
              </a:path>
              <a:path w="455929" h="457200">
                <a:moveTo>
                  <a:pt x="280974" y="115570"/>
                </a:moveTo>
                <a:lnTo>
                  <a:pt x="263398" y="115570"/>
                </a:lnTo>
                <a:lnTo>
                  <a:pt x="280034" y="116839"/>
                </a:lnTo>
                <a:lnTo>
                  <a:pt x="280974" y="115570"/>
                </a:lnTo>
                <a:close/>
              </a:path>
              <a:path w="455929" h="457200">
                <a:moveTo>
                  <a:pt x="346455" y="77470"/>
                </a:moveTo>
                <a:lnTo>
                  <a:pt x="318007" y="77470"/>
                </a:lnTo>
                <a:lnTo>
                  <a:pt x="325119" y="92710"/>
                </a:lnTo>
                <a:lnTo>
                  <a:pt x="332231" y="93979"/>
                </a:lnTo>
                <a:lnTo>
                  <a:pt x="337057" y="93979"/>
                </a:lnTo>
                <a:lnTo>
                  <a:pt x="340994" y="95250"/>
                </a:lnTo>
                <a:lnTo>
                  <a:pt x="344931" y="97789"/>
                </a:lnTo>
                <a:lnTo>
                  <a:pt x="351281" y="100329"/>
                </a:lnTo>
                <a:lnTo>
                  <a:pt x="366267" y="92710"/>
                </a:lnTo>
                <a:lnTo>
                  <a:pt x="392266" y="92710"/>
                </a:lnTo>
                <a:lnTo>
                  <a:pt x="379494" y="78739"/>
                </a:lnTo>
                <a:lnTo>
                  <a:pt x="351281" y="78739"/>
                </a:lnTo>
                <a:lnTo>
                  <a:pt x="346455" y="77470"/>
                </a:lnTo>
                <a:close/>
              </a:path>
              <a:path w="455929" h="457200">
                <a:moveTo>
                  <a:pt x="329056" y="55879"/>
                </a:moveTo>
                <a:lnTo>
                  <a:pt x="281685" y="66039"/>
                </a:lnTo>
                <a:lnTo>
                  <a:pt x="281685" y="87629"/>
                </a:lnTo>
                <a:lnTo>
                  <a:pt x="277622" y="90170"/>
                </a:lnTo>
                <a:lnTo>
                  <a:pt x="274574" y="93979"/>
                </a:lnTo>
                <a:lnTo>
                  <a:pt x="271399" y="96520"/>
                </a:lnTo>
                <a:lnTo>
                  <a:pt x="300667" y="96520"/>
                </a:lnTo>
                <a:lnTo>
                  <a:pt x="301371" y="81279"/>
                </a:lnTo>
                <a:lnTo>
                  <a:pt x="318007" y="77470"/>
                </a:lnTo>
                <a:lnTo>
                  <a:pt x="346455" y="77470"/>
                </a:lnTo>
                <a:lnTo>
                  <a:pt x="338581" y="74929"/>
                </a:lnTo>
                <a:lnTo>
                  <a:pt x="329056" y="55879"/>
                </a:lnTo>
                <a:close/>
              </a:path>
              <a:path w="455929" h="457200">
                <a:moveTo>
                  <a:pt x="370204" y="68579"/>
                </a:moveTo>
                <a:lnTo>
                  <a:pt x="351281" y="78739"/>
                </a:lnTo>
                <a:lnTo>
                  <a:pt x="379494" y="78739"/>
                </a:lnTo>
                <a:lnTo>
                  <a:pt x="370204" y="68579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59423" y="1466088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0"/>
                </a:moveTo>
                <a:lnTo>
                  <a:pt x="0" y="0"/>
                </a:lnTo>
                <a:lnTo>
                  <a:pt x="0" y="457200"/>
                </a:lnTo>
                <a:lnTo>
                  <a:pt x="457200" y="457200"/>
                </a:lnTo>
                <a:lnTo>
                  <a:pt x="457200" y="437514"/>
                </a:lnTo>
                <a:lnTo>
                  <a:pt x="18414" y="437514"/>
                </a:lnTo>
                <a:lnTo>
                  <a:pt x="18414" y="341757"/>
                </a:lnTo>
                <a:lnTo>
                  <a:pt x="33527" y="341757"/>
                </a:lnTo>
                <a:lnTo>
                  <a:pt x="33527" y="320928"/>
                </a:lnTo>
                <a:lnTo>
                  <a:pt x="18414" y="320928"/>
                </a:lnTo>
                <a:lnTo>
                  <a:pt x="18414" y="214757"/>
                </a:lnTo>
                <a:lnTo>
                  <a:pt x="139700" y="214757"/>
                </a:lnTo>
                <a:lnTo>
                  <a:pt x="139700" y="195072"/>
                </a:lnTo>
                <a:lnTo>
                  <a:pt x="18414" y="195072"/>
                </a:lnTo>
                <a:lnTo>
                  <a:pt x="18414" y="18414"/>
                </a:lnTo>
                <a:lnTo>
                  <a:pt x="457200" y="18414"/>
                </a:lnTo>
                <a:lnTo>
                  <a:pt x="457200" y="0"/>
                </a:lnTo>
                <a:close/>
              </a:path>
              <a:path w="457200" h="457200">
                <a:moveTo>
                  <a:pt x="457200" y="18414"/>
                </a:moveTo>
                <a:lnTo>
                  <a:pt x="437514" y="18414"/>
                </a:lnTo>
                <a:lnTo>
                  <a:pt x="437514" y="242442"/>
                </a:lnTo>
                <a:lnTo>
                  <a:pt x="322072" y="242442"/>
                </a:lnTo>
                <a:lnTo>
                  <a:pt x="322072" y="437514"/>
                </a:lnTo>
                <a:lnTo>
                  <a:pt x="341756" y="437514"/>
                </a:lnTo>
                <a:lnTo>
                  <a:pt x="341756" y="262127"/>
                </a:lnTo>
                <a:lnTo>
                  <a:pt x="457200" y="262127"/>
                </a:lnTo>
                <a:lnTo>
                  <a:pt x="457200" y="18414"/>
                </a:lnTo>
                <a:close/>
              </a:path>
              <a:path w="457200" h="457200">
                <a:moveTo>
                  <a:pt x="457200" y="262127"/>
                </a:moveTo>
                <a:lnTo>
                  <a:pt x="437514" y="262127"/>
                </a:lnTo>
                <a:lnTo>
                  <a:pt x="437514" y="437514"/>
                </a:lnTo>
                <a:lnTo>
                  <a:pt x="457200" y="437514"/>
                </a:lnTo>
                <a:lnTo>
                  <a:pt x="457200" y="262127"/>
                </a:lnTo>
                <a:close/>
              </a:path>
              <a:path w="457200" h="457200">
                <a:moveTo>
                  <a:pt x="71627" y="320928"/>
                </a:moveTo>
                <a:lnTo>
                  <a:pt x="53086" y="320928"/>
                </a:lnTo>
                <a:lnTo>
                  <a:pt x="53086" y="341757"/>
                </a:lnTo>
                <a:lnTo>
                  <a:pt x="71627" y="341757"/>
                </a:lnTo>
                <a:lnTo>
                  <a:pt x="71627" y="320928"/>
                </a:lnTo>
                <a:close/>
              </a:path>
              <a:path w="457200" h="457200">
                <a:moveTo>
                  <a:pt x="110871" y="320928"/>
                </a:moveTo>
                <a:lnTo>
                  <a:pt x="91186" y="320928"/>
                </a:lnTo>
                <a:lnTo>
                  <a:pt x="91186" y="341757"/>
                </a:lnTo>
                <a:lnTo>
                  <a:pt x="110871" y="341757"/>
                </a:lnTo>
                <a:lnTo>
                  <a:pt x="110871" y="320928"/>
                </a:lnTo>
                <a:close/>
              </a:path>
              <a:path w="457200" h="457200">
                <a:moveTo>
                  <a:pt x="148971" y="320928"/>
                </a:moveTo>
                <a:lnTo>
                  <a:pt x="130428" y="320928"/>
                </a:lnTo>
                <a:lnTo>
                  <a:pt x="130428" y="341757"/>
                </a:lnTo>
                <a:lnTo>
                  <a:pt x="148971" y="341757"/>
                </a:lnTo>
                <a:lnTo>
                  <a:pt x="148971" y="320928"/>
                </a:lnTo>
                <a:close/>
              </a:path>
              <a:path w="457200" h="457200">
                <a:moveTo>
                  <a:pt x="189356" y="320928"/>
                </a:moveTo>
                <a:lnTo>
                  <a:pt x="168528" y="320928"/>
                </a:lnTo>
                <a:lnTo>
                  <a:pt x="168528" y="341757"/>
                </a:lnTo>
                <a:lnTo>
                  <a:pt x="189356" y="341757"/>
                </a:lnTo>
                <a:lnTo>
                  <a:pt x="189356" y="320928"/>
                </a:lnTo>
                <a:close/>
              </a:path>
              <a:path w="457200" h="457200">
                <a:moveTo>
                  <a:pt x="227456" y="320928"/>
                </a:moveTo>
                <a:lnTo>
                  <a:pt x="208914" y="320928"/>
                </a:lnTo>
                <a:lnTo>
                  <a:pt x="208914" y="341757"/>
                </a:lnTo>
                <a:lnTo>
                  <a:pt x="227456" y="341757"/>
                </a:lnTo>
                <a:lnTo>
                  <a:pt x="227456" y="320928"/>
                </a:lnTo>
                <a:close/>
              </a:path>
              <a:path w="457200" h="457200">
                <a:moveTo>
                  <a:pt x="240156" y="294386"/>
                </a:moveTo>
                <a:lnTo>
                  <a:pt x="220472" y="294386"/>
                </a:lnTo>
                <a:lnTo>
                  <a:pt x="220472" y="315213"/>
                </a:lnTo>
                <a:lnTo>
                  <a:pt x="240156" y="315213"/>
                </a:lnTo>
                <a:lnTo>
                  <a:pt x="240156" y="294386"/>
                </a:lnTo>
                <a:close/>
              </a:path>
              <a:path w="457200" h="457200">
                <a:moveTo>
                  <a:pt x="240156" y="256286"/>
                </a:moveTo>
                <a:lnTo>
                  <a:pt x="220472" y="256286"/>
                </a:lnTo>
                <a:lnTo>
                  <a:pt x="220472" y="274827"/>
                </a:lnTo>
                <a:lnTo>
                  <a:pt x="240156" y="274827"/>
                </a:lnTo>
                <a:lnTo>
                  <a:pt x="240156" y="256286"/>
                </a:lnTo>
                <a:close/>
              </a:path>
              <a:path w="457200" h="457200">
                <a:moveTo>
                  <a:pt x="240156" y="217042"/>
                </a:moveTo>
                <a:lnTo>
                  <a:pt x="220472" y="217042"/>
                </a:lnTo>
                <a:lnTo>
                  <a:pt x="220472" y="236727"/>
                </a:lnTo>
                <a:lnTo>
                  <a:pt x="240156" y="236727"/>
                </a:lnTo>
                <a:lnTo>
                  <a:pt x="240156" y="217042"/>
                </a:lnTo>
                <a:close/>
              </a:path>
              <a:path w="457200" h="457200">
                <a:moveTo>
                  <a:pt x="240156" y="178942"/>
                </a:moveTo>
                <a:lnTo>
                  <a:pt x="220472" y="178942"/>
                </a:lnTo>
                <a:lnTo>
                  <a:pt x="220472" y="197485"/>
                </a:lnTo>
                <a:lnTo>
                  <a:pt x="240156" y="197485"/>
                </a:lnTo>
                <a:lnTo>
                  <a:pt x="240156" y="178942"/>
                </a:lnTo>
                <a:close/>
              </a:path>
              <a:path w="457200" h="457200">
                <a:moveTo>
                  <a:pt x="139700" y="18414"/>
                </a:moveTo>
                <a:lnTo>
                  <a:pt x="121285" y="18414"/>
                </a:lnTo>
                <a:lnTo>
                  <a:pt x="121285" y="195072"/>
                </a:lnTo>
                <a:lnTo>
                  <a:pt x="139700" y="195072"/>
                </a:lnTo>
                <a:lnTo>
                  <a:pt x="139700" y="18414"/>
                </a:lnTo>
                <a:close/>
              </a:path>
              <a:path w="457200" h="457200">
                <a:moveTo>
                  <a:pt x="354456" y="79628"/>
                </a:moveTo>
                <a:lnTo>
                  <a:pt x="340613" y="94614"/>
                </a:lnTo>
                <a:lnTo>
                  <a:pt x="363727" y="115442"/>
                </a:lnTo>
                <a:lnTo>
                  <a:pt x="352171" y="115442"/>
                </a:lnTo>
                <a:lnTo>
                  <a:pt x="352171" y="135127"/>
                </a:lnTo>
                <a:lnTo>
                  <a:pt x="366013" y="135127"/>
                </a:lnTo>
                <a:lnTo>
                  <a:pt x="339471" y="161671"/>
                </a:lnTo>
                <a:lnTo>
                  <a:pt x="354456" y="175513"/>
                </a:lnTo>
                <a:lnTo>
                  <a:pt x="400711" y="128142"/>
                </a:lnTo>
                <a:lnTo>
                  <a:pt x="372872" y="128142"/>
                </a:lnTo>
                <a:lnTo>
                  <a:pt x="372872" y="125857"/>
                </a:lnTo>
                <a:lnTo>
                  <a:pt x="400685" y="125857"/>
                </a:lnTo>
                <a:lnTo>
                  <a:pt x="354456" y="79628"/>
                </a:lnTo>
                <a:close/>
              </a:path>
              <a:path w="457200" h="457200">
                <a:moveTo>
                  <a:pt x="240156" y="138557"/>
                </a:moveTo>
                <a:lnTo>
                  <a:pt x="220472" y="138557"/>
                </a:lnTo>
                <a:lnTo>
                  <a:pt x="220472" y="159385"/>
                </a:lnTo>
                <a:lnTo>
                  <a:pt x="240156" y="159385"/>
                </a:lnTo>
                <a:lnTo>
                  <a:pt x="240156" y="138557"/>
                </a:lnTo>
                <a:close/>
              </a:path>
              <a:path w="457200" h="457200">
                <a:moveTo>
                  <a:pt x="256286" y="115442"/>
                </a:moveTo>
                <a:lnTo>
                  <a:pt x="236727" y="115442"/>
                </a:lnTo>
                <a:lnTo>
                  <a:pt x="236727" y="135127"/>
                </a:lnTo>
                <a:lnTo>
                  <a:pt x="256286" y="135127"/>
                </a:lnTo>
                <a:lnTo>
                  <a:pt x="256286" y="115442"/>
                </a:lnTo>
                <a:close/>
              </a:path>
              <a:path w="457200" h="457200">
                <a:moveTo>
                  <a:pt x="294386" y="115442"/>
                </a:moveTo>
                <a:lnTo>
                  <a:pt x="274827" y="115442"/>
                </a:lnTo>
                <a:lnTo>
                  <a:pt x="274827" y="135127"/>
                </a:lnTo>
                <a:lnTo>
                  <a:pt x="294386" y="135127"/>
                </a:lnTo>
                <a:lnTo>
                  <a:pt x="294386" y="115442"/>
                </a:lnTo>
                <a:close/>
              </a:path>
              <a:path w="457200" h="457200">
                <a:moveTo>
                  <a:pt x="333628" y="115442"/>
                </a:moveTo>
                <a:lnTo>
                  <a:pt x="314071" y="115442"/>
                </a:lnTo>
                <a:lnTo>
                  <a:pt x="314071" y="135127"/>
                </a:lnTo>
                <a:lnTo>
                  <a:pt x="333628" y="135127"/>
                </a:lnTo>
                <a:lnTo>
                  <a:pt x="333628" y="115442"/>
                </a:lnTo>
                <a:close/>
              </a:path>
              <a:path w="457200" h="457200">
                <a:moveTo>
                  <a:pt x="400685" y="125857"/>
                </a:moveTo>
                <a:lnTo>
                  <a:pt x="372872" y="125857"/>
                </a:lnTo>
                <a:lnTo>
                  <a:pt x="375285" y="127000"/>
                </a:lnTo>
                <a:lnTo>
                  <a:pt x="372872" y="128142"/>
                </a:lnTo>
                <a:lnTo>
                  <a:pt x="400711" y="128142"/>
                </a:lnTo>
                <a:lnTo>
                  <a:pt x="401827" y="127000"/>
                </a:lnTo>
                <a:lnTo>
                  <a:pt x="400685" y="125857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569964" y="4828032"/>
            <a:ext cx="455930" cy="452755"/>
          </a:xfrm>
          <a:custGeom>
            <a:avLst/>
            <a:gdLst/>
            <a:ahLst/>
            <a:cxnLst/>
            <a:rect l="l" t="t" r="r" b="b"/>
            <a:pathLst>
              <a:path w="455929" h="452754">
                <a:moveTo>
                  <a:pt x="358901" y="0"/>
                </a:moveTo>
                <a:lnTo>
                  <a:pt x="0" y="0"/>
                </a:lnTo>
                <a:lnTo>
                  <a:pt x="0" y="452628"/>
                </a:lnTo>
                <a:lnTo>
                  <a:pt x="455675" y="452628"/>
                </a:lnTo>
                <a:lnTo>
                  <a:pt x="455675" y="433451"/>
                </a:lnTo>
                <a:lnTo>
                  <a:pt x="19430" y="433324"/>
                </a:lnTo>
                <a:lnTo>
                  <a:pt x="19430" y="19304"/>
                </a:lnTo>
                <a:lnTo>
                  <a:pt x="378282" y="19304"/>
                </a:lnTo>
                <a:lnTo>
                  <a:pt x="358901" y="0"/>
                </a:lnTo>
                <a:close/>
              </a:path>
              <a:path w="455929" h="452754">
                <a:moveTo>
                  <a:pt x="378282" y="19304"/>
                </a:moveTo>
                <a:lnTo>
                  <a:pt x="345058" y="19304"/>
                </a:lnTo>
                <a:lnTo>
                  <a:pt x="345058" y="113157"/>
                </a:lnTo>
                <a:lnTo>
                  <a:pt x="436244" y="113157"/>
                </a:lnTo>
                <a:lnTo>
                  <a:pt x="436244" y="433451"/>
                </a:lnTo>
                <a:lnTo>
                  <a:pt x="455675" y="433451"/>
                </a:lnTo>
                <a:lnTo>
                  <a:pt x="455675" y="96393"/>
                </a:lnTo>
                <a:lnTo>
                  <a:pt x="453253" y="93980"/>
                </a:lnTo>
                <a:lnTo>
                  <a:pt x="364489" y="93980"/>
                </a:lnTo>
                <a:lnTo>
                  <a:pt x="364489" y="33147"/>
                </a:lnTo>
                <a:lnTo>
                  <a:pt x="392180" y="33147"/>
                </a:lnTo>
                <a:lnTo>
                  <a:pt x="378282" y="19304"/>
                </a:lnTo>
                <a:close/>
              </a:path>
              <a:path w="455929" h="452754">
                <a:moveTo>
                  <a:pt x="280924" y="251206"/>
                </a:moveTo>
                <a:lnTo>
                  <a:pt x="280796" y="251206"/>
                </a:lnTo>
                <a:lnTo>
                  <a:pt x="251198" y="257228"/>
                </a:lnTo>
                <a:lnTo>
                  <a:pt x="227075" y="273478"/>
                </a:lnTo>
                <a:lnTo>
                  <a:pt x="210859" y="297515"/>
                </a:lnTo>
                <a:lnTo>
                  <a:pt x="204977" y="326898"/>
                </a:lnTo>
                <a:lnTo>
                  <a:pt x="210950" y="356258"/>
                </a:lnTo>
                <a:lnTo>
                  <a:pt x="227234" y="380238"/>
                </a:lnTo>
                <a:lnTo>
                  <a:pt x="251376" y="396406"/>
                </a:lnTo>
                <a:lnTo>
                  <a:pt x="280924" y="402336"/>
                </a:lnTo>
                <a:lnTo>
                  <a:pt x="310524" y="396406"/>
                </a:lnTo>
                <a:lnTo>
                  <a:pt x="330110" y="383286"/>
                </a:lnTo>
                <a:lnTo>
                  <a:pt x="280924" y="383286"/>
                </a:lnTo>
                <a:lnTo>
                  <a:pt x="258746" y="378829"/>
                </a:lnTo>
                <a:lnTo>
                  <a:pt x="240665" y="366680"/>
                </a:lnTo>
                <a:lnTo>
                  <a:pt x="228488" y="348674"/>
                </a:lnTo>
                <a:lnTo>
                  <a:pt x="224027" y="326644"/>
                </a:lnTo>
                <a:lnTo>
                  <a:pt x="228488" y="304633"/>
                </a:lnTo>
                <a:lnTo>
                  <a:pt x="240664" y="286670"/>
                </a:lnTo>
                <a:lnTo>
                  <a:pt x="258746" y="274566"/>
                </a:lnTo>
                <a:lnTo>
                  <a:pt x="280924" y="270129"/>
                </a:lnTo>
                <a:lnTo>
                  <a:pt x="328074" y="270129"/>
                </a:lnTo>
                <a:lnTo>
                  <a:pt x="329437" y="268478"/>
                </a:lnTo>
                <a:lnTo>
                  <a:pt x="318553" y="261137"/>
                </a:lnTo>
                <a:lnTo>
                  <a:pt x="306657" y="255762"/>
                </a:lnTo>
                <a:lnTo>
                  <a:pt x="294022" y="252458"/>
                </a:lnTo>
                <a:lnTo>
                  <a:pt x="280924" y="251333"/>
                </a:lnTo>
                <a:close/>
              </a:path>
              <a:path w="455929" h="452754">
                <a:moveTo>
                  <a:pt x="355472" y="311785"/>
                </a:moveTo>
                <a:lnTo>
                  <a:pt x="336930" y="315595"/>
                </a:lnTo>
                <a:lnTo>
                  <a:pt x="337565" y="319278"/>
                </a:lnTo>
                <a:lnTo>
                  <a:pt x="337819" y="321818"/>
                </a:lnTo>
                <a:lnTo>
                  <a:pt x="321151" y="366760"/>
                </a:lnTo>
                <a:lnTo>
                  <a:pt x="280924" y="383286"/>
                </a:lnTo>
                <a:lnTo>
                  <a:pt x="330110" y="383286"/>
                </a:lnTo>
                <a:lnTo>
                  <a:pt x="334660" y="380238"/>
                </a:lnTo>
                <a:lnTo>
                  <a:pt x="350914" y="356258"/>
                </a:lnTo>
                <a:lnTo>
                  <a:pt x="356869" y="326898"/>
                </a:lnTo>
                <a:lnTo>
                  <a:pt x="356996" y="321818"/>
                </a:lnTo>
                <a:lnTo>
                  <a:pt x="356488" y="316738"/>
                </a:lnTo>
                <a:lnTo>
                  <a:pt x="355472" y="311785"/>
                </a:lnTo>
                <a:close/>
              </a:path>
              <a:path w="455929" h="452754">
                <a:moveTo>
                  <a:pt x="256285" y="309499"/>
                </a:moveTo>
                <a:lnTo>
                  <a:pt x="242569" y="322707"/>
                </a:lnTo>
                <a:lnTo>
                  <a:pt x="280415" y="360426"/>
                </a:lnTo>
                <a:lnTo>
                  <a:pt x="307432" y="333629"/>
                </a:lnTo>
                <a:lnTo>
                  <a:pt x="280415" y="333629"/>
                </a:lnTo>
                <a:lnTo>
                  <a:pt x="256285" y="309499"/>
                </a:lnTo>
                <a:close/>
              </a:path>
              <a:path w="455929" h="452754">
                <a:moveTo>
                  <a:pt x="360552" y="254000"/>
                </a:moveTo>
                <a:lnTo>
                  <a:pt x="280415" y="333629"/>
                </a:lnTo>
                <a:lnTo>
                  <a:pt x="307432" y="333629"/>
                </a:lnTo>
                <a:lnTo>
                  <a:pt x="374268" y="267335"/>
                </a:lnTo>
                <a:lnTo>
                  <a:pt x="360552" y="254000"/>
                </a:lnTo>
                <a:close/>
              </a:path>
              <a:path w="455929" h="452754">
                <a:moveTo>
                  <a:pt x="328074" y="270129"/>
                </a:moveTo>
                <a:lnTo>
                  <a:pt x="280924" y="270129"/>
                </a:lnTo>
                <a:lnTo>
                  <a:pt x="290726" y="271045"/>
                </a:lnTo>
                <a:lnTo>
                  <a:pt x="300196" y="273558"/>
                </a:lnTo>
                <a:lnTo>
                  <a:pt x="309141" y="277594"/>
                </a:lnTo>
                <a:lnTo>
                  <a:pt x="317372" y="283083"/>
                </a:lnTo>
                <a:lnTo>
                  <a:pt x="328074" y="270129"/>
                </a:lnTo>
                <a:close/>
              </a:path>
              <a:path w="455929" h="452754">
                <a:moveTo>
                  <a:pt x="371220" y="173990"/>
                </a:moveTo>
                <a:lnTo>
                  <a:pt x="86105" y="173990"/>
                </a:lnTo>
                <a:lnTo>
                  <a:pt x="86105" y="193421"/>
                </a:lnTo>
                <a:lnTo>
                  <a:pt x="371220" y="193421"/>
                </a:lnTo>
                <a:lnTo>
                  <a:pt x="371220" y="173990"/>
                </a:lnTo>
                <a:close/>
              </a:path>
              <a:path w="455929" h="452754">
                <a:moveTo>
                  <a:pt x="280034" y="92710"/>
                </a:moveTo>
                <a:lnTo>
                  <a:pt x="86105" y="92710"/>
                </a:lnTo>
                <a:lnTo>
                  <a:pt x="86105" y="112014"/>
                </a:lnTo>
                <a:lnTo>
                  <a:pt x="280034" y="112014"/>
                </a:lnTo>
                <a:lnTo>
                  <a:pt x="280034" y="92710"/>
                </a:lnTo>
                <a:close/>
              </a:path>
              <a:path w="455929" h="452754">
                <a:moveTo>
                  <a:pt x="392180" y="33147"/>
                </a:moveTo>
                <a:lnTo>
                  <a:pt x="364489" y="33147"/>
                </a:lnTo>
                <a:lnTo>
                  <a:pt x="425703" y="93980"/>
                </a:lnTo>
                <a:lnTo>
                  <a:pt x="453253" y="93980"/>
                </a:lnTo>
                <a:lnTo>
                  <a:pt x="392180" y="33147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381493" y="4932375"/>
            <a:ext cx="20751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5" b="1">
                <a:solidFill>
                  <a:srgbClr val="001F5F"/>
                </a:solidFill>
                <a:latin typeface="Arial"/>
                <a:cs typeface="Arial"/>
              </a:rPr>
              <a:t>ΚΥΑ</a:t>
            </a:r>
            <a:r>
              <a:rPr dirty="0" sz="1600" spc="-2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Ιανουάριος</a:t>
            </a:r>
            <a:r>
              <a:rPr dirty="0" sz="1600" spc="4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001F5F"/>
                </a:solidFill>
                <a:latin typeface="Arial"/>
                <a:cs typeface="Arial"/>
              </a:rPr>
              <a:t>2024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56134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Υφιστάμενη</a:t>
            </a:r>
            <a:r>
              <a:rPr dirty="0" spc="-20"/>
              <a:t> </a:t>
            </a:r>
            <a:r>
              <a:rPr dirty="0"/>
              <a:t>Κατάσταση</a:t>
            </a:r>
            <a:r>
              <a:rPr dirty="0" spc="-20"/>
              <a:t> </a:t>
            </a:r>
            <a:r>
              <a:rPr dirty="0"/>
              <a:t>στην</a:t>
            </a:r>
            <a:r>
              <a:rPr dirty="0" spc="-25"/>
              <a:t> </a:t>
            </a:r>
            <a:r>
              <a:rPr dirty="0" spc="-5"/>
              <a:t>Επικράτεια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02336" y="2115311"/>
            <a:ext cx="7503159" cy="2809240"/>
            <a:chOff x="402336" y="2115311"/>
            <a:chExt cx="7503159" cy="2809240"/>
          </a:xfrm>
        </p:grpSpPr>
        <p:sp>
          <p:nvSpPr>
            <p:cNvPr id="4" name="object 4"/>
            <p:cNvSpPr/>
            <p:nvPr/>
          </p:nvSpPr>
          <p:spPr>
            <a:xfrm>
              <a:off x="402336" y="2142743"/>
              <a:ext cx="7503159" cy="2781300"/>
            </a:xfrm>
            <a:custGeom>
              <a:avLst/>
              <a:gdLst/>
              <a:ahLst/>
              <a:cxnLst/>
              <a:rect l="l" t="t" r="r" b="b"/>
              <a:pathLst>
                <a:path w="7503159" h="2781300">
                  <a:moveTo>
                    <a:pt x="7039102" y="0"/>
                  </a:moveTo>
                  <a:lnTo>
                    <a:pt x="463562" y="0"/>
                  </a:lnTo>
                  <a:lnTo>
                    <a:pt x="416165" y="2393"/>
                  </a:lnTo>
                  <a:lnTo>
                    <a:pt x="370138" y="9416"/>
                  </a:lnTo>
                  <a:lnTo>
                    <a:pt x="325713" y="20838"/>
                  </a:lnTo>
                  <a:lnTo>
                    <a:pt x="283122" y="36425"/>
                  </a:lnTo>
                  <a:lnTo>
                    <a:pt x="242600" y="55943"/>
                  </a:lnTo>
                  <a:lnTo>
                    <a:pt x="204380" y="79161"/>
                  </a:lnTo>
                  <a:lnTo>
                    <a:pt x="168693" y="105845"/>
                  </a:lnTo>
                  <a:lnTo>
                    <a:pt x="135774" y="135762"/>
                  </a:lnTo>
                  <a:lnTo>
                    <a:pt x="105854" y="168680"/>
                  </a:lnTo>
                  <a:lnTo>
                    <a:pt x="79169" y="204365"/>
                  </a:lnTo>
                  <a:lnTo>
                    <a:pt x="55949" y="242585"/>
                  </a:lnTo>
                  <a:lnTo>
                    <a:pt x="36428" y="283106"/>
                  </a:lnTo>
                  <a:lnTo>
                    <a:pt x="20840" y="325696"/>
                  </a:lnTo>
                  <a:lnTo>
                    <a:pt x="9417" y="370122"/>
                  </a:lnTo>
                  <a:lnTo>
                    <a:pt x="2393" y="416151"/>
                  </a:lnTo>
                  <a:lnTo>
                    <a:pt x="0" y="463550"/>
                  </a:lnTo>
                  <a:lnTo>
                    <a:pt x="0" y="2317749"/>
                  </a:lnTo>
                  <a:lnTo>
                    <a:pt x="2393" y="2365148"/>
                  </a:lnTo>
                  <a:lnTo>
                    <a:pt x="9417" y="2411177"/>
                  </a:lnTo>
                  <a:lnTo>
                    <a:pt x="20840" y="2455603"/>
                  </a:lnTo>
                  <a:lnTo>
                    <a:pt x="36428" y="2498193"/>
                  </a:lnTo>
                  <a:lnTo>
                    <a:pt x="55949" y="2538714"/>
                  </a:lnTo>
                  <a:lnTo>
                    <a:pt x="79169" y="2576934"/>
                  </a:lnTo>
                  <a:lnTo>
                    <a:pt x="105854" y="2612619"/>
                  </a:lnTo>
                  <a:lnTo>
                    <a:pt x="135774" y="2645536"/>
                  </a:lnTo>
                  <a:lnTo>
                    <a:pt x="168693" y="2675454"/>
                  </a:lnTo>
                  <a:lnTo>
                    <a:pt x="204380" y="2702138"/>
                  </a:lnTo>
                  <a:lnTo>
                    <a:pt x="242600" y="2725356"/>
                  </a:lnTo>
                  <a:lnTo>
                    <a:pt x="283122" y="2744874"/>
                  </a:lnTo>
                  <a:lnTo>
                    <a:pt x="325713" y="2760461"/>
                  </a:lnTo>
                  <a:lnTo>
                    <a:pt x="370138" y="2771883"/>
                  </a:lnTo>
                  <a:lnTo>
                    <a:pt x="416165" y="2778906"/>
                  </a:lnTo>
                  <a:lnTo>
                    <a:pt x="463562" y="2781299"/>
                  </a:lnTo>
                  <a:lnTo>
                    <a:pt x="7039102" y="2781299"/>
                  </a:lnTo>
                  <a:lnTo>
                    <a:pt x="7086500" y="2778906"/>
                  </a:lnTo>
                  <a:lnTo>
                    <a:pt x="7132529" y="2771883"/>
                  </a:lnTo>
                  <a:lnTo>
                    <a:pt x="7176955" y="2760461"/>
                  </a:lnTo>
                  <a:lnTo>
                    <a:pt x="7219545" y="2744874"/>
                  </a:lnTo>
                  <a:lnTo>
                    <a:pt x="7260066" y="2725356"/>
                  </a:lnTo>
                  <a:lnTo>
                    <a:pt x="7298286" y="2702138"/>
                  </a:lnTo>
                  <a:lnTo>
                    <a:pt x="7333971" y="2675454"/>
                  </a:lnTo>
                  <a:lnTo>
                    <a:pt x="7366889" y="2645536"/>
                  </a:lnTo>
                  <a:lnTo>
                    <a:pt x="7396806" y="2612619"/>
                  </a:lnTo>
                  <a:lnTo>
                    <a:pt x="7423490" y="2576934"/>
                  </a:lnTo>
                  <a:lnTo>
                    <a:pt x="7446708" y="2538714"/>
                  </a:lnTo>
                  <a:lnTo>
                    <a:pt x="7466226" y="2498193"/>
                  </a:lnTo>
                  <a:lnTo>
                    <a:pt x="7481813" y="2455603"/>
                  </a:lnTo>
                  <a:lnTo>
                    <a:pt x="7493235" y="2411177"/>
                  </a:lnTo>
                  <a:lnTo>
                    <a:pt x="7500258" y="2365148"/>
                  </a:lnTo>
                  <a:lnTo>
                    <a:pt x="7502652" y="2317749"/>
                  </a:lnTo>
                  <a:lnTo>
                    <a:pt x="7502652" y="463550"/>
                  </a:lnTo>
                  <a:lnTo>
                    <a:pt x="7500258" y="416151"/>
                  </a:lnTo>
                  <a:lnTo>
                    <a:pt x="7493235" y="370122"/>
                  </a:lnTo>
                  <a:lnTo>
                    <a:pt x="7481813" y="325696"/>
                  </a:lnTo>
                  <a:lnTo>
                    <a:pt x="7466226" y="283106"/>
                  </a:lnTo>
                  <a:lnTo>
                    <a:pt x="7446708" y="242585"/>
                  </a:lnTo>
                  <a:lnTo>
                    <a:pt x="7423490" y="204365"/>
                  </a:lnTo>
                  <a:lnTo>
                    <a:pt x="7396806" y="168680"/>
                  </a:lnTo>
                  <a:lnTo>
                    <a:pt x="7366889" y="135762"/>
                  </a:lnTo>
                  <a:lnTo>
                    <a:pt x="7333971" y="105845"/>
                  </a:lnTo>
                  <a:lnTo>
                    <a:pt x="7298286" y="79161"/>
                  </a:lnTo>
                  <a:lnTo>
                    <a:pt x="7260066" y="55943"/>
                  </a:lnTo>
                  <a:lnTo>
                    <a:pt x="7219545" y="36425"/>
                  </a:lnTo>
                  <a:lnTo>
                    <a:pt x="7176955" y="20838"/>
                  </a:lnTo>
                  <a:lnTo>
                    <a:pt x="7132529" y="9416"/>
                  </a:lnTo>
                  <a:lnTo>
                    <a:pt x="7086500" y="2393"/>
                  </a:lnTo>
                  <a:lnTo>
                    <a:pt x="703910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64820" y="2115311"/>
              <a:ext cx="4267200" cy="500380"/>
            </a:xfrm>
            <a:custGeom>
              <a:avLst/>
              <a:gdLst/>
              <a:ahLst/>
              <a:cxnLst/>
              <a:rect l="l" t="t" r="r" b="b"/>
              <a:pathLst>
                <a:path w="4267200" h="500380">
                  <a:moveTo>
                    <a:pt x="4183888" y="0"/>
                  </a:moveTo>
                  <a:lnTo>
                    <a:pt x="83311" y="0"/>
                  </a:lnTo>
                  <a:lnTo>
                    <a:pt x="50883" y="6552"/>
                  </a:lnTo>
                  <a:lnTo>
                    <a:pt x="24401" y="24415"/>
                  </a:lnTo>
                  <a:lnTo>
                    <a:pt x="6547" y="50899"/>
                  </a:lnTo>
                  <a:lnTo>
                    <a:pt x="0" y="83312"/>
                  </a:lnTo>
                  <a:lnTo>
                    <a:pt x="0" y="416560"/>
                  </a:lnTo>
                  <a:lnTo>
                    <a:pt x="6547" y="448972"/>
                  </a:lnTo>
                  <a:lnTo>
                    <a:pt x="24401" y="475456"/>
                  </a:lnTo>
                  <a:lnTo>
                    <a:pt x="50883" y="493319"/>
                  </a:lnTo>
                  <a:lnTo>
                    <a:pt x="83311" y="499872"/>
                  </a:lnTo>
                  <a:lnTo>
                    <a:pt x="4183888" y="499872"/>
                  </a:lnTo>
                  <a:lnTo>
                    <a:pt x="4216300" y="493319"/>
                  </a:lnTo>
                  <a:lnTo>
                    <a:pt x="4242784" y="475456"/>
                  </a:lnTo>
                  <a:lnTo>
                    <a:pt x="4260647" y="448972"/>
                  </a:lnTo>
                  <a:lnTo>
                    <a:pt x="4267200" y="416560"/>
                  </a:lnTo>
                  <a:lnTo>
                    <a:pt x="4267200" y="83312"/>
                  </a:lnTo>
                  <a:lnTo>
                    <a:pt x="4260647" y="50899"/>
                  </a:lnTo>
                  <a:lnTo>
                    <a:pt x="4242784" y="24415"/>
                  </a:lnTo>
                  <a:lnTo>
                    <a:pt x="4216300" y="6552"/>
                  </a:lnTo>
                  <a:lnTo>
                    <a:pt x="4183888" y="0"/>
                  </a:lnTo>
                  <a:close/>
                </a:path>
              </a:pathLst>
            </a:custGeom>
            <a:solidFill>
              <a:srgbClr val="232852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59688" y="2162302"/>
            <a:ext cx="38792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Σύνολο</a:t>
            </a:r>
            <a:r>
              <a:rPr dirty="0" sz="20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Περιστατικών:</a:t>
            </a:r>
            <a:r>
              <a:rPr dirty="0" sz="20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102.634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615947" y="2957237"/>
          <a:ext cx="5423535" cy="1614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94150"/>
                <a:gridCol w="1428750"/>
              </a:tblGrid>
              <a:tr h="471949">
                <a:tc>
                  <a:txBody>
                    <a:bodyPr/>
                    <a:lstStyle/>
                    <a:p>
                      <a:pPr algn="r" marR="140335">
                        <a:lnSpc>
                          <a:spcPts val="1989"/>
                        </a:lnSpc>
                      </a:pP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r>
                        <a:rPr dirty="0" sz="1800" spc="2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dirty="0" sz="1800" spc="1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dirty="0" sz="1800" spc="1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μ</a:t>
                      </a:r>
                      <a:r>
                        <a:rPr dirty="0" sz="1800" spc="-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ή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νες</a:t>
                      </a:r>
                      <a:r>
                        <a:rPr dirty="0" sz="1800" spc="-8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4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Α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ναμ</a:t>
                      </a:r>
                      <a:r>
                        <a:rPr dirty="0" sz="1800" spc="-1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ο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νή</a:t>
                      </a:r>
                      <a:r>
                        <a:rPr dirty="0" sz="1800" spc="1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5720">
                        <a:lnSpc>
                          <a:spcPts val="2039"/>
                        </a:lnSpc>
                      </a:pPr>
                      <a:r>
                        <a:rPr dirty="0" sz="18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44.459</a:t>
                      </a:r>
                      <a:r>
                        <a:rPr dirty="0" sz="1800" spc="-6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600" spc="-1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43%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676465">
                <a:tc>
                  <a:txBody>
                    <a:bodyPr/>
                    <a:lstStyle/>
                    <a:p>
                      <a:pPr algn="r" marR="140335">
                        <a:lnSpc>
                          <a:spcPct val="100000"/>
                        </a:lnSpc>
                        <a:spcBef>
                          <a:spcPts val="1495"/>
                        </a:spcBef>
                      </a:pP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dirty="0" sz="1800" spc="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4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μήνες</a:t>
                      </a:r>
                      <a:r>
                        <a:rPr dirty="0" sz="1800" spc="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47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–</a:t>
                      </a:r>
                      <a:r>
                        <a:rPr dirty="0" sz="1800" spc="1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12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3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μήνες</a:t>
                      </a:r>
                      <a:r>
                        <a:rPr dirty="0" sz="1800" spc="-8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Αναμονή</a:t>
                      </a:r>
                      <a:r>
                        <a:rPr dirty="0" sz="1800" spc="2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8986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dirty="0" sz="18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31.954</a:t>
                      </a:r>
                      <a:r>
                        <a:rPr dirty="0" sz="1800" spc="-6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600" spc="-1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31%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88595"/>
                </a:tc>
              </a:tr>
              <a:tr h="465133">
                <a:tc>
                  <a:txBody>
                    <a:bodyPr/>
                    <a:lstStyle/>
                    <a:p>
                      <a:pPr algn="r" marR="142875">
                        <a:lnSpc>
                          <a:spcPts val="2080"/>
                        </a:lnSpc>
                        <a:spcBef>
                          <a:spcPts val="1480"/>
                        </a:spcBef>
                      </a:pPr>
                      <a:r>
                        <a:rPr dirty="0" sz="1800" spc="-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π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ερ</a:t>
                      </a:r>
                      <a:r>
                        <a:rPr dirty="0" sz="1800" spc="-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ι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σσ</a:t>
                      </a:r>
                      <a:r>
                        <a:rPr dirty="0" sz="1800" spc="-3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ό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τε</a:t>
                      </a:r>
                      <a:r>
                        <a:rPr dirty="0" sz="1800" spc="-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ρ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ο</a:t>
                      </a:r>
                      <a:r>
                        <a:rPr dirty="0" sz="1800" spc="3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απ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ό</a:t>
                      </a:r>
                      <a:r>
                        <a:rPr dirty="0" sz="1800" spc="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1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dirty="0" sz="1800" spc="2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μ</a:t>
                      </a:r>
                      <a:r>
                        <a:rPr dirty="0" sz="1800" spc="-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ή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νες</a:t>
                      </a:r>
                      <a:r>
                        <a:rPr dirty="0" sz="1800" spc="-85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-4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Α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ναμ</a:t>
                      </a:r>
                      <a:r>
                        <a:rPr dirty="0" sz="1800" spc="-1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ο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νή</a:t>
                      </a:r>
                      <a:r>
                        <a:rPr dirty="0" sz="1800" spc="3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>
                          <a:solidFill>
                            <a:srgbClr val="232852"/>
                          </a:solidFill>
                          <a:latin typeface="Microsoft Sans Serif"/>
                          <a:cs typeface="Microsoft Sans Serif"/>
                        </a:rPr>
                        <a:t>: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8796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2085"/>
                        </a:lnSpc>
                        <a:spcBef>
                          <a:spcPts val="1475"/>
                        </a:spcBef>
                      </a:pPr>
                      <a:r>
                        <a:rPr dirty="0" sz="18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26.221</a:t>
                      </a:r>
                      <a:r>
                        <a:rPr dirty="0" sz="1800" spc="-6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600" spc="-1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232852"/>
                          </a:solidFill>
                          <a:latin typeface="Arial"/>
                          <a:cs typeface="Arial"/>
                        </a:rPr>
                        <a:t>26%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87325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905750" y="3560826"/>
            <a:ext cx="460375" cy="1160145"/>
          </a:xfrm>
          <a:custGeom>
            <a:avLst/>
            <a:gdLst/>
            <a:ahLst/>
            <a:cxnLst/>
            <a:rect l="l" t="t" r="r" b="b"/>
            <a:pathLst>
              <a:path w="460375" h="1160145">
                <a:moveTo>
                  <a:pt x="0" y="0"/>
                </a:moveTo>
                <a:lnTo>
                  <a:pt x="72749" y="1546"/>
                </a:lnTo>
                <a:lnTo>
                  <a:pt x="135922" y="5848"/>
                </a:lnTo>
                <a:lnTo>
                  <a:pt x="185732" y="12399"/>
                </a:lnTo>
                <a:lnTo>
                  <a:pt x="230124" y="30225"/>
                </a:lnTo>
                <a:lnTo>
                  <a:pt x="230124" y="534162"/>
                </a:lnTo>
                <a:lnTo>
                  <a:pt x="241852" y="543756"/>
                </a:lnTo>
                <a:lnTo>
                  <a:pt x="274515" y="552088"/>
                </a:lnTo>
                <a:lnTo>
                  <a:pt x="324325" y="558658"/>
                </a:lnTo>
                <a:lnTo>
                  <a:pt x="387498" y="562967"/>
                </a:lnTo>
                <a:lnTo>
                  <a:pt x="460248" y="564515"/>
                </a:lnTo>
                <a:lnTo>
                  <a:pt x="387498" y="566061"/>
                </a:lnTo>
                <a:lnTo>
                  <a:pt x="324325" y="570363"/>
                </a:lnTo>
                <a:lnTo>
                  <a:pt x="274515" y="576914"/>
                </a:lnTo>
                <a:lnTo>
                  <a:pt x="241852" y="585208"/>
                </a:lnTo>
                <a:lnTo>
                  <a:pt x="230124" y="594741"/>
                </a:lnTo>
                <a:lnTo>
                  <a:pt x="230124" y="1129538"/>
                </a:lnTo>
                <a:lnTo>
                  <a:pt x="218395" y="1139070"/>
                </a:lnTo>
                <a:lnTo>
                  <a:pt x="185732" y="1147364"/>
                </a:lnTo>
                <a:lnTo>
                  <a:pt x="135922" y="1153915"/>
                </a:lnTo>
                <a:lnTo>
                  <a:pt x="72749" y="1158217"/>
                </a:lnTo>
                <a:lnTo>
                  <a:pt x="0" y="1159764"/>
                </a:lnTo>
              </a:path>
            </a:pathLst>
          </a:custGeom>
          <a:ln w="19050">
            <a:solidFill>
              <a:srgbClr val="23285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526906" y="3438678"/>
            <a:ext cx="2480945" cy="1170940"/>
          </a:xfrm>
          <a:prstGeom prst="rect">
            <a:avLst/>
          </a:prstGeom>
        </p:spPr>
        <p:txBody>
          <a:bodyPr wrap="square" lIns="0" tIns="19240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515"/>
              </a:spcBef>
            </a:pPr>
            <a:r>
              <a:rPr dirty="0" u="heavy" sz="200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58.175</a:t>
            </a:r>
            <a:r>
              <a:rPr dirty="0" sz="2000" spc="-10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400" spc="-15" b="1">
                <a:solidFill>
                  <a:srgbClr val="FF0000"/>
                </a:solidFill>
                <a:latin typeface="Arial"/>
                <a:cs typeface="Arial"/>
              </a:rPr>
              <a:t>(57%)</a:t>
            </a:r>
            <a:endParaRPr sz="1400">
              <a:latin typeface="Arial"/>
              <a:cs typeface="Arial"/>
            </a:endParaRPr>
          </a:p>
          <a:p>
            <a:pPr algn="ctr" marL="12700" marR="5080">
              <a:lnSpc>
                <a:spcPct val="150000"/>
              </a:lnSpc>
              <a:spcBef>
                <a:spcPts val="160"/>
              </a:spcBef>
            </a:pPr>
            <a:r>
              <a:rPr dirty="0" sz="1400" spc="-5" b="1">
                <a:latin typeface="Arial"/>
                <a:cs typeface="Arial"/>
              </a:rPr>
              <a:t>περιστατικά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που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περιμένουν </a:t>
            </a:r>
            <a:r>
              <a:rPr dirty="0" sz="1400" spc="-375" b="1">
                <a:latin typeface="Arial"/>
                <a:cs typeface="Arial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πάνω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από</a:t>
            </a:r>
            <a:r>
              <a:rPr dirty="0" u="heavy" sz="1400" spc="-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μήνες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76955" y="1764538"/>
            <a:ext cx="6116320" cy="4196080"/>
            <a:chOff x="3076955" y="1764538"/>
            <a:chExt cx="6116320" cy="41960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3169" y="1787461"/>
              <a:ext cx="4113657" cy="417309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076956" y="1764537"/>
              <a:ext cx="6116320" cy="4128770"/>
            </a:xfrm>
            <a:custGeom>
              <a:avLst/>
              <a:gdLst/>
              <a:ahLst/>
              <a:cxnLst/>
              <a:rect l="l" t="t" r="r" b="b"/>
              <a:pathLst>
                <a:path w="6116320" h="4128770">
                  <a:moveTo>
                    <a:pt x="2723515" y="580263"/>
                  </a:moveTo>
                  <a:lnTo>
                    <a:pt x="2722232" y="573913"/>
                  </a:lnTo>
                  <a:lnTo>
                    <a:pt x="2720517" y="565416"/>
                  </a:lnTo>
                  <a:lnTo>
                    <a:pt x="2712364" y="553313"/>
                  </a:lnTo>
                  <a:lnTo>
                    <a:pt x="2700261" y="545160"/>
                  </a:lnTo>
                  <a:lnTo>
                    <a:pt x="2685415" y="542163"/>
                  </a:lnTo>
                  <a:lnTo>
                    <a:pt x="2670556" y="545160"/>
                  </a:lnTo>
                  <a:lnTo>
                    <a:pt x="2658453" y="553313"/>
                  </a:lnTo>
                  <a:lnTo>
                    <a:pt x="2650299" y="565416"/>
                  </a:lnTo>
                  <a:lnTo>
                    <a:pt x="2648585" y="573913"/>
                  </a:lnTo>
                  <a:lnTo>
                    <a:pt x="1348994" y="573913"/>
                  </a:lnTo>
                  <a:lnTo>
                    <a:pt x="1348994" y="12700"/>
                  </a:lnTo>
                  <a:lnTo>
                    <a:pt x="1348994" y="6350"/>
                  </a:lnTo>
                  <a:lnTo>
                    <a:pt x="1348994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1336294" y="12700"/>
                  </a:lnTo>
                  <a:lnTo>
                    <a:pt x="1336294" y="586613"/>
                  </a:lnTo>
                  <a:lnTo>
                    <a:pt x="2648585" y="586613"/>
                  </a:lnTo>
                  <a:lnTo>
                    <a:pt x="2650299" y="595122"/>
                  </a:lnTo>
                  <a:lnTo>
                    <a:pt x="2658453" y="607225"/>
                  </a:lnTo>
                  <a:lnTo>
                    <a:pt x="2670556" y="615378"/>
                  </a:lnTo>
                  <a:lnTo>
                    <a:pt x="2685415" y="618363"/>
                  </a:lnTo>
                  <a:lnTo>
                    <a:pt x="2700261" y="615378"/>
                  </a:lnTo>
                  <a:lnTo>
                    <a:pt x="2712364" y="607225"/>
                  </a:lnTo>
                  <a:lnTo>
                    <a:pt x="2720517" y="595122"/>
                  </a:lnTo>
                  <a:lnTo>
                    <a:pt x="2722232" y="586613"/>
                  </a:lnTo>
                  <a:lnTo>
                    <a:pt x="2723515" y="580263"/>
                  </a:lnTo>
                  <a:close/>
                </a:path>
                <a:path w="6116320" h="4128770">
                  <a:moveTo>
                    <a:pt x="6115431" y="3704844"/>
                  </a:moveTo>
                  <a:lnTo>
                    <a:pt x="4827651" y="3704844"/>
                  </a:lnTo>
                  <a:lnTo>
                    <a:pt x="4827651" y="4084155"/>
                  </a:lnTo>
                  <a:lnTo>
                    <a:pt x="3589261" y="4084155"/>
                  </a:lnTo>
                  <a:lnTo>
                    <a:pt x="3587546" y="4075684"/>
                  </a:lnTo>
                  <a:lnTo>
                    <a:pt x="3579393" y="4063568"/>
                  </a:lnTo>
                  <a:lnTo>
                    <a:pt x="3567290" y="4055402"/>
                  </a:lnTo>
                  <a:lnTo>
                    <a:pt x="3552444" y="4052405"/>
                  </a:lnTo>
                  <a:lnTo>
                    <a:pt x="3537585" y="4055402"/>
                  </a:lnTo>
                  <a:lnTo>
                    <a:pt x="3525482" y="4063568"/>
                  </a:lnTo>
                  <a:lnTo>
                    <a:pt x="3517328" y="4075684"/>
                  </a:lnTo>
                  <a:lnTo>
                    <a:pt x="3514344" y="4090505"/>
                  </a:lnTo>
                  <a:lnTo>
                    <a:pt x="3517328" y="4105338"/>
                  </a:lnTo>
                  <a:lnTo>
                    <a:pt x="3525482" y="4117454"/>
                  </a:lnTo>
                  <a:lnTo>
                    <a:pt x="3537585" y="4125620"/>
                  </a:lnTo>
                  <a:lnTo>
                    <a:pt x="3552444" y="4128605"/>
                  </a:lnTo>
                  <a:lnTo>
                    <a:pt x="3567290" y="4125620"/>
                  </a:lnTo>
                  <a:lnTo>
                    <a:pt x="3579393" y="4117454"/>
                  </a:lnTo>
                  <a:lnTo>
                    <a:pt x="3587546" y="4105338"/>
                  </a:lnTo>
                  <a:lnTo>
                    <a:pt x="3589261" y="4096855"/>
                  </a:lnTo>
                  <a:lnTo>
                    <a:pt x="4840351" y="4096855"/>
                  </a:lnTo>
                  <a:lnTo>
                    <a:pt x="4840351" y="4090505"/>
                  </a:lnTo>
                  <a:lnTo>
                    <a:pt x="4840351" y="4084155"/>
                  </a:lnTo>
                  <a:lnTo>
                    <a:pt x="4840351" y="3717544"/>
                  </a:lnTo>
                  <a:lnTo>
                    <a:pt x="6115431" y="3717544"/>
                  </a:lnTo>
                  <a:lnTo>
                    <a:pt x="6115431" y="3711194"/>
                  </a:lnTo>
                  <a:lnTo>
                    <a:pt x="6115431" y="3704844"/>
                  </a:lnTo>
                  <a:close/>
                </a:path>
                <a:path w="6116320" h="4128770">
                  <a:moveTo>
                    <a:pt x="6115939" y="1812036"/>
                  </a:moveTo>
                  <a:lnTo>
                    <a:pt x="4991608" y="1812036"/>
                  </a:lnTo>
                  <a:lnTo>
                    <a:pt x="4991608" y="2173224"/>
                  </a:lnTo>
                  <a:lnTo>
                    <a:pt x="3916908" y="2173224"/>
                  </a:lnTo>
                  <a:lnTo>
                    <a:pt x="3915206" y="2164791"/>
                  </a:lnTo>
                  <a:lnTo>
                    <a:pt x="3907053" y="2152675"/>
                  </a:lnTo>
                  <a:lnTo>
                    <a:pt x="3894950" y="2144484"/>
                  </a:lnTo>
                  <a:lnTo>
                    <a:pt x="3880104" y="2141474"/>
                  </a:lnTo>
                  <a:lnTo>
                    <a:pt x="3865245" y="2144484"/>
                  </a:lnTo>
                  <a:lnTo>
                    <a:pt x="3853142" y="2152675"/>
                  </a:lnTo>
                  <a:lnTo>
                    <a:pt x="3844988" y="2164791"/>
                  </a:lnTo>
                  <a:lnTo>
                    <a:pt x="3842004" y="2179574"/>
                  </a:lnTo>
                  <a:lnTo>
                    <a:pt x="3844988" y="2194433"/>
                  </a:lnTo>
                  <a:lnTo>
                    <a:pt x="3853142" y="2206536"/>
                  </a:lnTo>
                  <a:lnTo>
                    <a:pt x="3865245" y="2214689"/>
                  </a:lnTo>
                  <a:lnTo>
                    <a:pt x="3880104" y="2217674"/>
                  </a:lnTo>
                  <a:lnTo>
                    <a:pt x="3894950" y="2214689"/>
                  </a:lnTo>
                  <a:lnTo>
                    <a:pt x="3907053" y="2206536"/>
                  </a:lnTo>
                  <a:lnTo>
                    <a:pt x="3915206" y="2194433"/>
                  </a:lnTo>
                  <a:lnTo>
                    <a:pt x="3916921" y="2185924"/>
                  </a:lnTo>
                  <a:lnTo>
                    <a:pt x="5004308" y="2185924"/>
                  </a:lnTo>
                  <a:lnTo>
                    <a:pt x="5004308" y="2179574"/>
                  </a:lnTo>
                  <a:lnTo>
                    <a:pt x="5004308" y="2173224"/>
                  </a:lnTo>
                  <a:lnTo>
                    <a:pt x="5004308" y="1824736"/>
                  </a:lnTo>
                  <a:lnTo>
                    <a:pt x="6115939" y="1824736"/>
                  </a:lnTo>
                  <a:lnTo>
                    <a:pt x="6115939" y="1818386"/>
                  </a:lnTo>
                  <a:lnTo>
                    <a:pt x="6115939" y="1812036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/>
          <p:cNvGrpSpPr/>
          <p:nvPr/>
        </p:nvGrpSpPr>
        <p:grpSpPr>
          <a:xfrm>
            <a:off x="356361" y="1369822"/>
            <a:ext cx="803910" cy="803910"/>
            <a:chOff x="356361" y="1369822"/>
            <a:chExt cx="803910" cy="803910"/>
          </a:xfrm>
        </p:grpSpPr>
        <p:sp>
          <p:nvSpPr>
            <p:cNvPr id="6" name="object 6"/>
            <p:cNvSpPr/>
            <p:nvPr/>
          </p:nvSpPr>
          <p:spPr>
            <a:xfrm>
              <a:off x="362711" y="1376172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395478" y="0"/>
                  </a:moveTo>
                  <a:lnTo>
                    <a:pt x="349357" y="2660"/>
                  </a:lnTo>
                  <a:lnTo>
                    <a:pt x="304799" y="10443"/>
                  </a:lnTo>
                  <a:lnTo>
                    <a:pt x="262100" y="23053"/>
                  </a:lnTo>
                  <a:lnTo>
                    <a:pt x="221557" y="40192"/>
                  </a:lnTo>
                  <a:lnTo>
                    <a:pt x="183467" y="61565"/>
                  </a:lnTo>
                  <a:lnTo>
                    <a:pt x="148127" y="86874"/>
                  </a:lnTo>
                  <a:lnTo>
                    <a:pt x="115833" y="115824"/>
                  </a:lnTo>
                  <a:lnTo>
                    <a:pt x="86882" y="148116"/>
                  </a:lnTo>
                  <a:lnTo>
                    <a:pt x="61571" y="183456"/>
                  </a:lnTo>
                  <a:lnTo>
                    <a:pt x="40197" y="221546"/>
                  </a:lnTo>
                  <a:lnTo>
                    <a:pt x="23056" y="262090"/>
                  </a:lnTo>
                  <a:lnTo>
                    <a:pt x="10444" y="304791"/>
                  </a:lnTo>
                  <a:lnTo>
                    <a:pt x="2660" y="349352"/>
                  </a:lnTo>
                  <a:lnTo>
                    <a:pt x="0" y="395477"/>
                  </a:lnTo>
                  <a:lnTo>
                    <a:pt x="2660" y="441603"/>
                  </a:lnTo>
                  <a:lnTo>
                    <a:pt x="10444" y="486164"/>
                  </a:lnTo>
                  <a:lnTo>
                    <a:pt x="23056" y="528865"/>
                  </a:lnTo>
                  <a:lnTo>
                    <a:pt x="40197" y="569409"/>
                  </a:lnTo>
                  <a:lnTo>
                    <a:pt x="61571" y="607499"/>
                  </a:lnTo>
                  <a:lnTo>
                    <a:pt x="86882" y="642839"/>
                  </a:lnTo>
                  <a:lnTo>
                    <a:pt x="115833" y="675131"/>
                  </a:lnTo>
                  <a:lnTo>
                    <a:pt x="148127" y="704081"/>
                  </a:lnTo>
                  <a:lnTo>
                    <a:pt x="183467" y="729390"/>
                  </a:lnTo>
                  <a:lnTo>
                    <a:pt x="221557" y="750763"/>
                  </a:lnTo>
                  <a:lnTo>
                    <a:pt x="262100" y="767902"/>
                  </a:lnTo>
                  <a:lnTo>
                    <a:pt x="304799" y="780512"/>
                  </a:lnTo>
                  <a:lnTo>
                    <a:pt x="349357" y="788295"/>
                  </a:lnTo>
                  <a:lnTo>
                    <a:pt x="395478" y="790955"/>
                  </a:lnTo>
                  <a:lnTo>
                    <a:pt x="441598" y="788295"/>
                  </a:lnTo>
                  <a:lnTo>
                    <a:pt x="486156" y="780512"/>
                  </a:lnTo>
                  <a:lnTo>
                    <a:pt x="528855" y="767902"/>
                  </a:lnTo>
                  <a:lnTo>
                    <a:pt x="569398" y="750763"/>
                  </a:lnTo>
                  <a:lnTo>
                    <a:pt x="607488" y="729390"/>
                  </a:lnTo>
                  <a:lnTo>
                    <a:pt x="642828" y="704081"/>
                  </a:lnTo>
                  <a:lnTo>
                    <a:pt x="675122" y="675131"/>
                  </a:lnTo>
                  <a:lnTo>
                    <a:pt x="704073" y="642839"/>
                  </a:lnTo>
                  <a:lnTo>
                    <a:pt x="729384" y="607499"/>
                  </a:lnTo>
                  <a:lnTo>
                    <a:pt x="750758" y="569409"/>
                  </a:lnTo>
                  <a:lnTo>
                    <a:pt x="767899" y="528865"/>
                  </a:lnTo>
                  <a:lnTo>
                    <a:pt x="780511" y="486164"/>
                  </a:lnTo>
                  <a:lnTo>
                    <a:pt x="788295" y="441603"/>
                  </a:lnTo>
                  <a:lnTo>
                    <a:pt x="790956" y="395477"/>
                  </a:lnTo>
                  <a:lnTo>
                    <a:pt x="788295" y="349352"/>
                  </a:lnTo>
                  <a:lnTo>
                    <a:pt x="780511" y="304791"/>
                  </a:lnTo>
                  <a:lnTo>
                    <a:pt x="767899" y="262090"/>
                  </a:lnTo>
                  <a:lnTo>
                    <a:pt x="750758" y="221546"/>
                  </a:lnTo>
                  <a:lnTo>
                    <a:pt x="729384" y="183456"/>
                  </a:lnTo>
                  <a:lnTo>
                    <a:pt x="704073" y="148116"/>
                  </a:lnTo>
                  <a:lnTo>
                    <a:pt x="675122" y="115824"/>
                  </a:lnTo>
                  <a:lnTo>
                    <a:pt x="642828" y="86874"/>
                  </a:lnTo>
                  <a:lnTo>
                    <a:pt x="607488" y="61565"/>
                  </a:lnTo>
                  <a:lnTo>
                    <a:pt x="569398" y="40192"/>
                  </a:lnTo>
                  <a:lnTo>
                    <a:pt x="528855" y="23053"/>
                  </a:lnTo>
                  <a:lnTo>
                    <a:pt x="486156" y="10443"/>
                  </a:lnTo>
                  <a:lnTo>
                    <a:pt x="441598" y="2660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62711" y="1376172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0" y="395477"/>
                  </a:moveTo>
                  <a:lnTo>
                    <a:pt x="2660" y="349352"/>
                  </a:lnTo>
                  <a:lnTo>
                    <a:pt x="10444" y="304791"/>
                  </a:lnTo>
                  <a:lnTo>
                    <a:pt x="23056" y="262090"/>
                  </a:lnTo>
                  <a:lnTo>
                    <a:pt x="40197" y="221546"/>
                  </a:lnTo>
                  <a:lnTo>
                    <a:pt x="61571" y="183456"/>
                  </a:lnTo>
                  <a:lnTo>
                    <a:pt x="86882" y="148116"/>
                  </a:lnTo>
                  <a:lnTo>
                    <a:pt x="115833" y="115824"/>
                  </a:lnTo>
                  <a:lnTo>
                    <a:pt x="148127" y="86874"/>
                  </a:lnTo>
                  <a:lnTo>
                    <a:pt x="183467" y="61565"/>
                  </a:lnTo>
                  <a:lnTo>
                    <a:pt x="221557" y="40192"/>
                  </a:lnTo>
                  <a:lnTo>
                    <a:pt x="262100" y="23053"/>
                  </a:lnTo>
                  <a:lnTo>
                    <a:pt x="304799" y="10443"/>
                  </a:lnTo>
                  <a:lnTo>
                    <a:pt x="349357" y="2660"/>
                  </a:lnTo>
                  <a:lnTo>
                    <a:pt x="395478" y="0"/>
                  </a:lnTo>
                  <a:lnTo>
                    <a:pt x="441598" y="2660"/>
                  </a:lnTo>
                  <a:lnTo>
                    <a:pt x="486156" y="10443"/>
                  </a:lnTo>
                  <a:lnTo>
                    <a:pt x="528855" y="23053"/>
                  </a:lnTo>
                  <a:lnTo>
                    <a:pt x="569398" y="40192"/>
                  </a:lnTo>
                  <a:lnTo>
                    <a:pt x="607488" y="61565"/>
                  </a:lnTo>
                  <a:lnTo>
                    <a:pt x="642828" y="86874"/>
                  </a:lnTo>
                  <a:lnTo>
                    <a:pt x="675122" y="115824"/>
                  </a:lnTo>
                  <a:lnTo>
                    <a:pt x="704073" y="148116"/>
                  </a:lnTo>
                  <a:lnTo>
                    <a:pt x="729384" y="183456"/>
                  </a:lnTo>
                  <a:lnTo>
                    <a:pt x="750758" y="221546"/>
                  </a:lnTo>
                  <a:lnTo>
                    <a:pt x="767899" y="262090"/>
                  </a:lnTo>
                  <a:lnTo>
                    <a:pt x="780511" y="304791"/>
                  </a:lnTo>
                  <a:lnTo>
                    <a:pt x="788295" y="349352"/>
                  </a:lnTo>
                  <a:lnTo>
                    <a:pt x="790956" y="395477"/>
                  </a:lnTo>
                  <a:lnTo>
                    <a:pt x="788295" y="441603"/>
                  </a:lnTo>
                  <a:lnTo>
                    <a:pt x="780511" y="486164"/>
                  </a:lnTo>
                  <a:lnTo>
                    <a:pt x="767899" y="528865"/>
                  </a:lnTo>
                  <a:lnTo>
                    <a:pt x="750758" y="569409"/>
                  </a:lnTo>
                  <a:lnTo>
                    <a:pt x="729384" y="607499"/>
                  </a:lnTo>
                  <a:lnTo>
                    <a:pt x="704073" y="642839"/>
                  </a:lnTo>
                  <a:lnTo>
                    <a:pt x="675122" y="675131"/>
                  </a:lnTo>
                  <a:lnTo>
                    <a:pt x="642828" y="704081"/>
                  </a:lnTo>
                  <a:lnTo>
                    <a:pt x="607488" y="729390"/>
                  </a:lnTo>
                  <a:lnTo>
                    <a:pt x="569398" y="750763"/>
                  </a:lnTo>
                  <a:lnTo>
                    <a:pt x="528855" y="767902"/>
                  </a:lnTo>
                  <a:lnTo>
                    <a:pt x="486156" y="780512"/>
                  </a:lnTo>
                  <a:lnTo>
                    <a:pt x="441598" y="788295"/>
                  </a:lnTo>
                  <a:lnTo>
                    <a:pt x="395478" y="790955"/>
                  </a:lnTo>
                  <a:lnTo>
                    <a:pt x="349357" y="788295"/>
                  </a:lnTo>
                  <a:lnTo>
                    <a:pt x="304799" y="780512"/>
                  </a:lnTo>
                  <a:lnTo>
                    <a:pt x="262100" y="767902"/>
                  </a:lnTo>
                  <a:lnTo>
                    <a:pt x="221557" y="750763"/>
                  </a:lnTo>
                  <a:lnTo>
                    <a:pt x="183467" y="729390"/>
                  </a:lnTo>
                  <a:lnTo>
                    <a:pt x="148127" y="704081"/>
                  </a:lnTo>
                  <a:lnTo>
                    <a:pt x="115833" y="675131"/>
                  </a:lnTo>
                  <a:lnTo>
                    <a:pt x="86882" y="642839"/>
                  </a:lnTo>
                  <a:lnTo>
                    <a:pt x="61571" y="607499"/>
                  </a:lnTo>
                  <a:lnTo>
                    <a:pt x="40197" y="569409"/>
                  </a:lnTo>
                  <a:lnTo>
                    <a:pt x="23056" y="528865"/>
                  </a:lnTo>
                  <a:lnTo>
                    <a:pt x="10444" y="486164"/>
                  </a:lnTo>
                  <a:lnTo>
                    <a:pt x="2660" y="441603"/>
                  </a:lnTo>
                  <a:lnTo>
                    <a:pt x="0" y="395477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544068" y="1480565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67227" y="4287011"/>
            <a:ext cx="2219325" cy="346075"/>
          </a:xfrm>
          <a:custGeom>
            <a:avLst/>
            <a:gdLst/>
            <a:ahLst/>
            <a:cxnLst/>
            <a:rect l="l" t="t" r="r" b="b"/>
            <a:pathLst>
              <a:path w="2219325" h="346075">
                <a:moveTo>
                  <a:pt x="1084072" y="332867"/>
                </a:moveTo>
                <a:lnTo>
                  <a:pt x="0" y="332867"/>
                </a:lnTo>
                <a:lnTo>
                  <a:pt x="0" y="345567"/>
                </a:lnTo>
                <a:lnTo>
                  <a:pt x="1096772" y="345567"/>
                </a:lnTo>
                <a:lnTo>
                  <a:pt x="1096772" y="339217"/>
                </a:lnTo>
                <a:lnTo>
                  <a:pt x="1084072" y="339217"/>
                </a:lnTo>
                <a:lnTo>
                  <a:pt x="1084072" y="332867"/>
                </a:lnTo>
                <a:close/>
              </a:path>
              <a:path w="2219325" h="346075">
                <a:moveTo>
                  <a:pt x="2144022" y="31750"/>
                </a:moveTo>
                <a:lnTo>
                  <a:pt x="1084072" y="31750"/>
                </a:lnTo>
                <a:lnTo>
                  <a:pt x="1084072" y="339217"/>
                </a:lnTo>
                <a:lnTo>
                  <a:pt x="1090422" y="332867"/>
                </a:lnTo>
                <a:lnTo>
                  <a:pt x="1096772" y="332867"/>
                </a:lnTo>
                <a:lnTo>
                  <a:pt x="1096772" y="44450"/>
                </a:lnTo>
                <a:lnTo>
                  <a:pt x="1090422" y="44450"/>
                </a:lnTo>
                <a:lnTo>
                  <a:pt x="1096772" y="38100"/>
                </a:lnTo>
                <a:lnTo>
                  <a:pt x="2142744" y="38100"/>
                </a:lnTo>
                <a:lnTo>
                  <a:pt x="2144022" y="31750"/>
                </a:lnTo>
                <a:close/>
              </a:path>
              <a:path w="2219325" h="346075">
                <a:moveTo>
                  <a:pt x="1096772" y="332867"/>
                </a:moveTo>
                <a:lnTo>
                  <a:pt x="1090422" y="332867"/>
                </a:lnTo>
                <a:lnTo>
                  <a:pt x="1084072" y="339217"/>
                </a:lnTo>
                <a:lnTo>
                  <a:pt x="1096772" y="339217"/>
                </a:lnTo>
                <a:lnTo>
                  <a:pt x="1096772" y="332867"/>
                </a:lnTo>
                <a:close/>
              </a:path>
              <a:path w="2219325" h="346075">
                <a:moveTo>
                  <a:pt x="2180844" y="0"/>
                </a:moveTo>
                <a:lnTo>
                  <a:pt x="2165996" y="2988"/>
                </a:lnTo>
                <a:lnTo>
                  <a:pt x="2153888" y="11144"/>
                </a:lnTo>
                <a:lnTo>
                  <a:pt x="2145732" y="23252"/>
                </a:lnTo>
                <a:lnTo>
                  <a:pt x="2142744" y="38100"/>
                </a:lnTo>
                <a:lnTo>
                  <a:pt x="2145732" y="52947"/>
                </a:lnTo>
                <a:lnTo>
                  <a:pt x="2153888" y="65055"/>
                </a:lnTo>
                <a:lnTo>
                  <a:pt x="2165996" y="73211"/>
                </a:lnTo>
                <a:lnTo>
                  <a:pt x="2180844" y="76200"/>
                </a:lnTo>
                <a:lnTo>
                  <a:pt x="2195691" y="73211"/>
                </a:lnTo>
                <a:lnTo>
                  <a:pt x="2207799" y="65055"/>
                </a:lnTo>
                <a:lnTo>
                  <a:pt x="2215955" y="52947"/>
                </a:lnTo>
                <a:lnTo>
                  <a:pt x="2217665" y="44450"/>
                </a:lnTo>
                <a:lnTo>
                  <a:pt x="2180844" y="44450"/>
                </a:lnTo>
                <a:lnTo>
                  <a:pt x="2180844" y="31750"/>
                </a:lnTo>
                <a:lnTo>
                  <a:pt x="2217665" y="31750"/>
                </a:lnTo>
                <a:lnTo>
                  <a:pt x="2215955" y="23252"/>
                </a:lnTo>
                <a:lnTo>
                  <a:pt x="2207799" y="11144"/>
                </a:lnTo>
                <a:lnTo>
                  <a:pt x="2195691" y="2988"/>
                </a:lnTo>
                <a:lnTo>
                  <a:pt x="2180844" y="0"/>
                </a:lnTo>
                <a:close/>
              </a:path>
              <a:path w="2219325" h="346075">
                <a:moveTo>
                  <a:pt x="1096772" y="38100"/>
                </a:moveTo>
                <a:lnTo>
                  <a:pt x="1090422" y="44450"/>
                </a:lnTo>
                <a:lnTo>
                  <a:pt x="1096772" y="44450"/>
                </a:lnTo>
                <a:lnTo>
                  <a:pt x="1096772" y="38100"/>
                </a:lnTo>
                <a:close/>
              </a:path>
              <a:path w="2219325" h="346075">
                <a:moveTo>
                  <a:pt x="2142744" y="38100"/>
                </a:moveTo>
                <a:lnTo>
                  <a:pt x="1096772" y="38100"/>
                </a:lnTo>
                <a:lnTo>
                  <a:pt x="1096772" y="44450"/>
                </a:lnTo>
                <a:lnTo>
                  <a:pt x="2144022" y="44450"/>
                </a:lnTo>
                <a:lnTo>
                  <a:pt x="2142744" y="38100"/>
                </a:lnTo>
                <a:close/>
              </a:path>
              <a:path w="2219325" h="346075">
                <a:moveTo>
                  <a:pt x="2217665" y="31750"/>
                </a:moveTo>
                <a:lnTo>
                  <a:pt x="2180844" y="31750"/>
                </a:lnTo>
                <a:lnTo>
                  <a:pt x="2180844" y="44450"/>
                </a:lnTo>
                <a:lnTo>
                  <a:pt x="2217665" y="44450"/>
                </a:lnTo>
                <a:lnTo>
                  <a:pt x="2218944" y="38100"/>
                </a:lnTo>
                <a:lnTo>
                  <a:pt x="2217665" y="3175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" name="object 10"/>
          <p:cNvGrpSpPr/>
          <p:nvPr/>
        </p:nvGrpSpPr>
        <p:grpSpPr>
          <a:xfrm>
            <a:off x="395986" y="4227321"/>
            <a:ext cx="803910" cy="805180"/>
            <a:chOff x="395986" y="4227321"/>
            <a:chExt cx="803910" cy="805180"/>
          </a:xfrm>
        </p:grpSpPr>
        <p:sp>
          <p:nvSpPr>
            <p:cNvPr id="11" name="object 11"/>
            <p:cNvSpPr/>
            <p:nvPr/>
          </p:nvSpPr>
          <p:spPr>
            <a:xfrm>
              <a:off x="402336" y="4233671"/>
              <a:ext cx="791210" cy="792480"/>
            </a:xfrm>
            <a:custGeom>
              <a:avLst/>
              <a:gdLst/>
              <a:ahLst/>
              <a:cxnLst/>
              <a:rect l="l" t="t" r="r" b="b"/>
              <a:pathLst>
                <a:path w="791210" h="792479">
                  <a:moveTo>
                    <a:pt x="395478" y="0"/>
                  </a:moveTo>
                  <a:lnTo>
                    <a:pt x="349357" y="2666"/>
                  </a:lnTo>
                  <a:lnTo>
                    <a:pt x="304799" y="10465"/>
                  </a:lnTo>
                  <a:lnTo>
                    <a:pt x="262100" y="23102"/>
                  </a:lnTo>
                  <a:lnTo>
                    <a:pt x="221557" y="40277"/>
                  </a:lnTo>
                  <a:lnTo>
                    <a:pt x="183467" y="61693"/>
                  </a:lnTo>
                  <a:lnTo>
                    <a:pt x="148127" y="87054"/>
                  </a:lnTo>
                  <a:lnTo>
                    <a:pt x="115833" y="116062"/>
                  </a:lnTo>
                  <a:lnTo>
                    <a:pt x="86882" y="148418"/>
                  </a:lnTo>
                  <a:lnTo>
                    <a:pt x="61571" y="183827"/>
                  </a:lnTo>
                  <a:lnTo>
                    <a:pt x="40197" y="221990"/>
                  </a:lnTo>
                  <a:lnTo>
                    <a:pt x="23056" y="262611"/>
                  </a:lnTo>
                  <a:lnTo>
                    <a:pt x="10444" y="305390"/>
                  </a:lnTo>
                  <a:lnTo>
                    <a:pt x="2660" y="350033"/>
                  </a:lnTo>
                  <a:lnTo>
                    <a:pt x="0" y="396239"/>
                  </a:lnTo>
                  <a:lnTo>
                    <a:pt x="2660" y="442446"/>
                  </a:lnTo>
                  <a:lnTo>
                    <a:pt x="10444" y="487089"/>
                  </a:lnTo>
                  <a:lnTo>
                    <a:pt x="23056" y="529868"/>
                  </a:lnTo>
                  <a:lnTo>
                    <a:pt x="40197" y="570489"/>
                  </a:lnTo>
                  <a:lnTo>
                    <a:pt x="61571" y="608652"/>
                  </a:lnTo>
                  <a:lnTo>
                    <a:pt x="86882" y="644061"/>
                  </a:lnTo>
                  <a:lnTo>
                    <a:pt x="115833" y="676417"/>
                  </a:lnTo>
                  <a:lnTo>
                    <a:pt x="148127" y="705425"/>
                  </a:lnTo>
                  <a:lnTo>
                    <a:pt x="183467" y="730786"/>
                  </a:lnTo>
                  <a:lnTo>
                    <a:pt x="221557" y="752202"/>
                  </a:lnTo>
                  <a:lnTo>
                    <a:pt x="262100" y="769377"/>
                  </a:lnTo>
                  <a:lnTo>
                    <a:pt x="304799" y="782014"/>
                  </a:lnTo>
                  <a:lnTo>
                    <a:pt x="349357" y="789813"/>
                  </a:lnTo>
                  <a:lnTo>
                    <a:pt x="395478" y="792479"/>
                  </a:lnTo>
                  <a:lnTo>
                    <a:pt x="441598" y="789813"/>
                  </a:lnTo>
                  <a:lnTo>
                    <a:pt x="486156" y="782014"/>
                  </a:lnTo>
                  <a:lnTo>
                    <a:pt x="528855" y="769377"/>
                  </a:lnTo>
                  <a:lnTo>
                    <a:pt x="569398" y="752202"/>
                  </a:lnTo>
                  <a:lnTo>
                    <a:pt x="607488" y="730786"/>
                  </a:lnTo>
                  <a:lnTo>
                    <a:pt x="642828" y="705425"/>
                  </a:lnTo>
                  <a:lnTo>
                    <a:pt x="675122" y="676417"/>
                  </a:lnTo>
                  <a:lnTo>
                    <a:pt x="704073" y="644061"/>
                  </a:lnTo>
                  <a:lnTo>
                    <a:pt x="729384" y="608652"/>
                  </a:lnTo>
                  <a:lnTo>
                    <a:pt x="750758" y="570489"/>
                  </a:lnTo>
                  <a:lnTo>
                    <a:pt x="767899" y="529868"/>
                  </a:lnTo>
                  <a:lnTo>
                    <a:pt x="780511" y="487089"/>
                  </a:lnTo>
                  <a:lnTo>
                    <a:pt x="788295" y="442446"/>
                  </a:lnTo>
                  <a:lnTo>
                    <a:pt x="790955" y="396239"/>
                  </a:lnTo>
                  <a:lnTo>
                    <a:pt x="788295" y="350033"/>
                  </a:lnTo>
                  <a:lnTo>
                    <a:pt x="780511" y="305390"/>
                  </a:lnTo>
                  <a:lnTo>
                    <a:pt x="767899" y="262611"/>
                  </a:lnTo>
                  <a:lnTo>
                    <a:pt x="750758" y="221990"/>
                  </a:lnTo>
                  <a:lnTo>
                    <a:pt x="729384" y="183827"/>
                  </a:lnTo>
                  <a:lnTo>
                    <a:pt x="704073" y="148418"/>
                  </a:lnTo>
                  <a:lnTo>
                    <a:pt x="675122" y="116062"/>
                  </a:lnTo>
                  <a:lnTo>
                    <a:pt x="642828" y="87054"/>
                  </a:lnTo>
                  <a:lnTo>
                    <a:pt x="607488" y="61693"/>
                  </a:lnTo>
                  <a:lnTo>
                    <a:pt x="569398" y="40277"/>
                  </a:lnTo>
                  <a:lnTo>
                    <a:pt x="528855" y="23102"/>
                  </a:lnTo>
                  <a:lnTo>
                    <a:pt x="486156" y="10465"/>
                  </a:lnTo>
                  <a:lnTo>
                    <a:pt x="441598" y="2666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02336" y="4233671"/>
              <a:ext cx="791210" cy="792480"/>
            </a:xfrm>
            <a:custGeom>
              <a:avLst/>
              <a:gdLst/>
              <a:ahLst/>
              <a:cxnLst/>
              <a:rect l="l" t="t" r="r" b="b"/>
              <a:pathLst>
                <a:path w="791210" h="792479">
                  <a:moveTo>
                    <a:pt x="0" y="396239"/>
                  </a:moveTo>
                  <a:lnTo>
                    <a:pt x="2660" y="350033"/>
                  </a:lnTo>
                  <a:lnTo>
                    <a:pt x="10444" y="305390"/>
                  </a:lnTo>
                  <a:lnTo>
                    <a:pt x="23056" y="262611"/>
                  </a:lnTo>
                  <a:lnTo>
                    <a:pt x="40197" y="221990"/>
                  </a:lnTo>
                  <a:lnTo>
                    <a:pt x="61571" y="183827"/>
                  </a:lnTo>
                  <a:lnTo>
                    <a:pt x="86882" y="148418"/>
                  </a:lnTo>
                  <a:lnTo>
                    <a:pt x="115833" y="116062"/>
                  </a:lnTo>
                  <a:lnTo>
                    <a:pt x="148127" y="87054"/>
                  </a:lnTo>
                  <a:lnTo>
                    <a:pt x="183467" y="61693"/>
                  </a:lnTo>
                  <a:lnTo>
                    <a:pt x="221557" y="40277"/>
                  </a:lnTo>
                  <a:lnTo>
                    <a:pt x="262100" y="23102"/>
                  </a:lnTo>
                  <a:lnTo>
                    <a:pt x="304799" y="10465"/>
                  </a:lnTo>
                  <a:lnTo>
                    <a:pt x="349357" y="2666"/>
                  </a:lnTo>
                  <a:lnTo>
                    <a:pt x="395478" y="0"/>
                  </a:lnTo>
                  <a:lnTo>
                    <a:pt x="441598" y="2666"/>
                  </a:lnTo>
                  <a:lnTo>
                    <a:pt x="486156" y="10465"/>
                  </a:lnTo>
                  <a:lnTo>
                    <a:pt x="528855" y="23102"/>
                  </a:lnTo>
                  <a:lnTo>
                    <a:pt x="569398" y="40277"/>
                  </a:lnTo>
                  <a:lnTo>
                    <a:pt x="607488" y="61693"/>
                  </a:lnTo>
                  <a:lnTo>
                    <a:pt x="642828" y="87054"/>
                  </a:lnTo>
                  <a:lnTo>
                    <a:pt x="675122" y="116062"/>
                  </a:lnTo>
                  <a:lnTo>
                    <a:pt x="704073" y="148418"/>
                  </a:lnTo>
                  <a:lnTo>
                    <a:pt x="729384" y="183827"/>
                  </a:lnTo>
                  <a:lnTo>
                    <a:pt x="750758" y="221990"/>
                  </a:lnTo>
                  <a:lnTo>
                    <a:pt x="767899" y="262611"/>
                  </a:lnTo>
                  <a:lnTo>
                    <a:pt x="780511" y="305390"/>
                  </a:lnTo>
                  <a:lnTo>
                    <a:pt x="788295" y="350033"/>
                  </a:lnTo>
                  <a:lnTo>
                    <a:pt x="790955" y="396239"/>
                  </a:lnTo>
                  <a:lnTo>
                    <a:pt x="788295" y="442446"/>
                  </a:lnTo>
                  <a:lnTo>
                    <a:pt x="780511" y="487089"/>
                  </a:lnTo>
                  <a:lnTo>
                    <a:pt x="767899" y="529868"/>
                  </a:lnTo>
                  <a:lnTo>
                    <a:pt x="750758" y="570489"/>
                  </a:lnTo>
                  <a:lnTo>
                    <a:pt x="729384" y="608652"/>
                  </a:lnTo>
                  <a:lnTo>
                    <a:pt x="704073" y="644061"/>
                  </a:lnTo>
                  <a:lnTo>
                    <a:pt x="675122" y="676417"/>
                  </a:lnTo>
                  <a:lnTo>
                    <a:pt x="642828" y="705425"/>
                  </a:lnTo>
                  <a:lnTo>
                    <a:pt x="607488" y="730786"/>
                  </a:lnTo>
                  <a:lnTo>
                    <a:pt x="569398" y="752202"/>
                  </a:lnTo>
                  <a:lnTo>
                    <a:pt x="528855" y="769377"/>
                  </a:lnTo>
                  <a:lnTo>
                    <a:pt x="486156" y="782014"/>
                  </a:lnTo>
                  <a:lnTo>
                    <a:pt x="441598" y="789813"/>
                  </a:lnTo>
                  <a:lnTo>
                    <a:pt x="395478" y="792479"/>
                  </a:lnTo>
                  <a:lnTo>
                    <a:pt x="349357" y="789813"/>
                  </a:lnTo>
                  <a:lnTo>
                    <a:pt x="304799" y="782014"/>
                  </a:lnTo>
                  <a:lnTo>
                    <a:pt x="262100" y="769377"/>
                  </a:lnTo>
                  <a:lnTo>
                    <a:pt x="221557" y="752202"/>
                  </a:lnTo>
                  <a:lnTo>
                    <a:pt x="183467" y="730786"/>
                  </a:lnTo>
                  <a:lnTo>
                    <a:pt x="148127" y="705425"/>
                  </a:lnTo>
                  <a:lnTo>
                    <a:pt x="115833" y="676417"/>
                  </a:lnTo>
                  <a:lnTo>
                    <a:pt x="86882" y="644061"/>
                  </a:lnTo>
                  <a:lnTo>
                    <a:pt x="61571" y="608652"/>
                  </a:lnTo>
                  <a:lnTo>
                    <a:pt x="40197" y="570489"/>
                  </a:lnTo>
                  <a:lnTo>
                    <a:pt x="23056" y="529868"/>
                  </a:lnTo>
                  <a:lnTo>
                    <a:pt x="10444" y="487089"/>
                  </a:lnTo>
                  <a:lnTo>
                    <a:pt x="2660" y="442446"/>
                  </a:lnTo>
                  <a:lnTo>
                    <a:pt x="0" y="396239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583691" y="4339844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704845" y="5160009"/>
            <a:ext cx="803910" cy="803910"/>
            <a:chOff x="2704845" y="5160009"/>
            <a:chExt cx="803910" cy="803910"/>
          </a:xfrm>
        </p:grpSpPr>
        <p:sp>
          <p:nvSpPr>
            <p:cNvPr id="15" name="object 15"/>
            <p:cNvSpPr/>
            <p:nvPr/>
          </p:nvSpPr>
          <p:spPr>
            <a:xfrm>
              <a:off x="2711195" y="5166359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395478" y="0"/>
                  </a:moveTo>
                  <a:lnTo>
                    <a:pt x="349352" y="2660"/>
                  </a:lnTo>
                  <a:lnTo>
                    <a:pt x="304791" y="10443"/>
                  </a:lnTo>
                  <a:lnTo>
                    <a:pt x="262090" y="23053"/>
                  </a:lnTo>
                  <a:lnTo>
                    <a:pt x="221546" y="40192"/>
                  </a:lnTo>
                  <a:lnTo>
                    <a:pt x="183456" y="61565"/>
                  </a:lnTo>
                  <a:lnTo>
                    <a:pt x="148116" y="86874"/>
                  </a:lnTo>
                  <a:lnTo>
                    <a:pt x="115823" y="115824"/>
                  </a:lnTo>
                  <a:lnTo>
                    <a:pt x="86874" y="148116"/>
                  </a:lnTo>
                  <a:lnTo>
                    <a:pt x="61565" y="183456"/>
                  </a:lnTo>
                  <a:lnTo>
                    <a:pt x="40192" y="221546"/>
                  </a:lnTo>
                  <a:lnTo>
                    <a:pt x="23053" y="262090"/>
                  </a:lnTo>
                  <a:lnTo>
                    <a:pt x="10443" y="304791"/>
                  </a:lnTo>
                  <a:lnTo>
                    <a:pt x="2660" y="349352"/>
                  </a:lnTo>
                  <a:lnTo>
                    <a:pt x="0" y="395477"/>
                  </a:lnTo>
                  <a:lnTo>
                    <a:pt x="2660" y="441598"/>
                  </a:lnTo>
                  <a:lnTo>
                    <a:pt x="10443" y="486156"/>
                  </a:lnTo>
                  <a:lnTo>
                    <a:pt x="23053" y="528855"/>
                  </a:lnTo>
                  <a:lnTo>
                    <a:pt x="40192" y="569398"/>
                  </a:lnTo>
                  <a:lnTo>
                    <a:pt x="61565" y="607488"/>
                  </a:lnTo>
                  <a:lnTo>
                    <a:pt x="86874" y="642828"/>
                  </a:lnTo>
                  <a:lnTo>
                    <a:pt x="115823" y="675122"/>
                  </a:lnTo>
                  <a:lnTo>
                    <a:pt x="148116" y="704073"/>
                  </a:lnTo>
                  <a:lnTo>
                    <a:pt x="183456" y="729384"/>
                  </a:lnTo>
                  <a:lnTo>
                    <a:pt x="221546" y="750758"/>
                  </a:lnTo>
                  <a:lnTo>
                    <a:pt x="262090" y="767899"/>
                  </a:lnTo>
                  <a:lnTo>
                    <a:pt x="304791" y="780511"/>
                  </a:lnTo>
                  <a:lnTo>
                    <a:pt x="349352" y="788295"/>
                  </a:lnTo>
                  <a:lnTo>
                    <a:pt x="395478" y="790955"/>
                  </a:lnTo>
                  <a:lnTo>
                    <a:pt x="441603" y="788295"/>
                  </a:lnTo>
                  <a:lnTo>
                    <a:pt x="486164" y="780511"/>
                  </a:lnTo>
                  <a:lnTo>
                    <a:pt x="528865" y="767899"/>
                  </a:lnTo>
                  <a:lnTo>
                    <a:pt x="569409" y="750758"/>
                  </a:lnTo>
                  <a:lnTo>
                    <a:pt x="607499" y="729384"/>
                  </a:lnTo>
                  <a:lnTo>
                    <a:pt x="642839" y="704073"/>
                  </a:lnTo>
                  <a:lnTo>
                    <a:pt x="675132" y="675122"/>
                  </a:lnTo>
                  <a:lnTo>
                    <a:pt x="704081" y="642828"/>
                  </a:lnTo>
                  <a:lnTo>
                    <a:pt x="729390" y="607488"/>
                  </a:lnTo>
                  <a:lnTo>
                    <a:pt x="750763" y="569398"/>
                  </a:lnTo>
                  <a:lnTo>
                    <a:pt x="767902" y="528855"/>
                  </a:lnTo>
                  <a:lnTo>
                    <a:pt x="780512" y="486156"/>
                  </a:lnTo>
                  <a:lnTo>
                    <a:pt x="788295" y="441598"/>
                  </a:lnTo>
                  <a:lnTo>
                    <a:pt x="790956" y="395477"/>
                  </a:lnTo>
                  <a:lnTo>
                    <a:pt x="788295" y="349352"/>
                  </a:lnTo>
                  <a:lnTo>
                    <a:pt x="780512" y="304791"/>
                  </a:lnTo>
                  <a:lnTo>
                    <a:pt x="767902" y="262090"/>
                  </a:lnTo>
                  <a:lnTo>
                    <a:pt x="750763" y="221546"/>
                  </a:lnTo>
                  <a:lnTo>
                    <a:pt x="729390" y="183456"/>
                  </a:lnTo>
                  <a:lnTo>
                    <a:pt x="704081" y="148116"/>
                  </a:lnTo>
                  <a:lnTo>
                    <a:pt x="675132" y="115823"/>
                  </a:lnTo>
                  <a:lnTo>
                    <a:pt x="642839" y="86874"/>
                  </a:lnTo>
                  <a:lnTo>
                    <a:pt x="607499" y="61565"/>
                  </a:lnTo>
                  <a:lnTo>
                    <a:pt x="569409" y="40192"/>
                  </a:lnTo>
                  <a:lnTo>
                    <a:pt x="528865" y="23053"/>
                  </a:lnTo>
                  <a:lnTo>
                    <a:pt x="486164" y="10443"/>
                  </a:lnTo>
                  <a:lnTo>
                    <a:pt x="441603" y="2660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711195" y="5166359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0" y="395477"/>
                  </a:moveTo>
                  <a:lnTo>
                    <a:pt x="2660" y="349352"/>
                  </a:lnTo>
                  <a:lnTo>
                    <a:pt x="10443" y="304791"/>
                  </a:lnTo>
                  <a:lnTo>
                    <a:pt x="23053" y="262090"/>
                  </a:lnTo>
                  <a:lnTo>
                    <a:pt x="40192" y="221546"/>
                  </a:lnTo>
                  <a:lnTo>
                    <a:pt x="61565" y="183456"/>
                  </a:lnTo>
                  <a:lnTo>
                    <a:pt x="86874" y="148116"/>
                  </a:lnTo>
                  <a:lnTo>
                    <a:pt x="115823" y="115824"/>
                  </a:lnTo>
                  <a:lnTo>
                    <a:pt x="148116" y="86874"/>
                  </a:lnTo>
                  <a:lnTo>
                    <a:pt x="183456" y="61565"/>
                  </a:lnTo>
                  <a:lnTo>
                    <a:pt x="221546" y="40192"/>
                  </a:lnTo>
                  <a:lnTo>
                    <a:pt x="262090" y="23053"/>
                  </a:lnTo>
                  <a:lnTo>
                    <a:pt x="304791" y="10443"/>
                  </a:lnTo>
                  <a:lnTo>
                    <a:pt x="349352" y="2660"/>
                  </a:lnTo>
                  <a:lnTo>
                    <a:pt x="395478" y="0"/>
                  </a:lnTo>
                  <a:lnTo>
                    <a:pt x="441603" y="2660"/>
                  </a:lnTo>
                  <a:lnTo>
                    <a:pt x="486164" y="10443"/>
                  </a:lnTo>
                  <a:lnTo>
                    <a:pt x="528865" y="23053"/>
                  </a:lnTo>
                  <a:lnTo>
                    <a:pt x="569409" y="40192"/>
                  </a:lnTo>
                  <a:lnTo>
                    <a:pt x="607499" y="61565"/>
                  </a:lnTo>
                  <a:lnTo>
                    <a:pt x="642839" y="86874"/>
                  </a:lnTo>
                  <a:lnTo>
                    <a:pt x="675132" y="115823"/>
                  </a:lnTo>
                  <a:lnTo>
                    <a:pt x="704081" y="148116"/>
                  </a:lnTo>
                  <a:lnTo>
                    <a:pt x="729390" y="183456"/>
                  </a:lnTo>
                  <a:lnTo>
                    <a:pt x="750763" y="221546"/>
                  </a:lnTo>
                  <a:lnTo>
                    <a:pt x="767902" y="262090"/>
                  </a:lnTo>
                  <a:lnTo>
                    <a:pt x="780512" y="304791"/>
                  </a:lnTo>
                  <a:lnTo>
                    <a:pt x="788295" y="349352"/>
                  </a:lnTo>
                  <a:lnTo>
                    <a:pt x="790956" y="395477"/>
                  </a:lnTo>
                  <a:lnTo>
                    <a:pt x="788295" y="441598"/>
                  </a:lnTo>
                  <a:lnTo>
                    <a:pt x="780512" y="486156"/>
                  </a:lnTo>
                  <a:lnTo>
                    <a:pt x="767902" y="528855"/>
                  </a:lnTo>
                  <a:lnTo>
                    <a:pt x="750763" y="569398"/>
                  </a:lnTo>
                  <a:lnTo>
                    <a:pt x="729390" y="607488"/>
                  </a:lnTo>
                  <a:lnTo>
                    <a:pt x="704081" y="642828"/>
                  </a:lnTo>
                  <a:lnTo>
                    <a:pt x="675132" y="675122"/>
                  </a:lnTo>
                  <a:lnTo>
                    <a:pt x="642839" y="704073"/>
                  </a:lnTo>
                  <a:lnTo>
                    <a:pt x="607499" y="729384"/>
                  </a:lnTo>
                  <a:lnTo>
                    <a:pt x="569409" y="750758"/>
                  </a:lnTo>
                  <a:lnTo>
                    <a:pt x="528865" y="767899"/>
                  </a:lnTo>
                  <a:lnTo>
                    <a:pt x="486164" y="780511"/>
                  </a:lnTo>
                  <a:lnTo>
                    <a:pt x="441603" y="788295"/>
                  </a:lnTo>
                  <a:lnTo>
                    <a:pt x="395478" y="790955"/>
                  </a:lnTo>
                  <a:lnTo>
                    <a:pt x="349352" y="788295"/>
                  </a:lnTo>
                  <a:lnTo>
                    <a:pt x="304791" y="780511"/>
                  </a:lnTo>
                  <a:lnTo>
                    <a:pt x="262090" y="767899"/>
                  </a:lnTo>
                  <a:lnTo>
                    <a:pt x="221546" y="750758"/>
                  </a:lnTo>
                  <a:lnTo>
                    <a:pt x="183456" y="729384"/>
                  </a:lnTo>
                  <a:lnTo>
                    <a:pt x="148116" y="704073"/>
                  </a:lnTo>
                  <a:lnTo>
                    <a:pt x="115823" y="675122"/>
                  </a:lnTo>
                  <a:lnTo>
                    <a:pt x="86874" y="642828"/>
                  </a:lnTo>
                  <a:lnTo>
                    <a:pt x="61565" y="607488"/>
                  </a:lnTo>
                  <a:lnTo>
                    <a:pt x="40192" y="569398"/>
                  </a:lnTo>
                  <a:lnTo>
                    <a:pt x="23053" y="528855"/>
                  </a:lnTo>
                  <a:lnTo>
                    <a:pt x="10443" y="486156"/>
                  </a:lnTo>
                  <a:lnTo>
                    <a:pt x="2660" y="441598"/>
                  </a:lnTo>
                  <a:lnTo>
                    <a:pt x="0" y="395477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2893186" y="5271668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92768" y="1967483"/>
            <a:ext cx="1689100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6.391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20%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992357" y="1796542"/>
            <a:ext cx="805180" cy="803910"/>
            <a:chOff x="10992357" y="1796542"/>
            <a:chExt cx="805180" cy="803910"/>
          </a:xfrm>
        </p:grpSpPr>
        <p:sp>
          <p:nvSpPr>
            <p:cNvPr id="20" name="object 20"/>
            <p:cNvSpPr/>
            <p:nvPr/>
          </p:nvSpPr>
          <p:spPr>
            <a:xfrm>
              <a:off x="10998707" y="1802892"/>
              <a:ext cx="792480" cy="791210"/>
            </a:xfrm>
            <a:custGeom>
              <a:avLst/>
              <a:gdLst/>
              <a:ahLst/>
              <a:cxnLst/>
              <a:rect l="l" t="t" r="r" b="b"/>
              <a:pathLst>
                <a:path w="792479" h="791210">
                  <a:moveTo>
                    <a:pt x="396240" y="0"/>
                  </a:moveTo>
                  <a:lnTo>
                    <a:pt x="350033" y="2660"/>
                  </a:lnTo>
                  <a:lnTo>
                    <a:pt x="305390" y="10443"/>
                  </a:lnTo>
                  <a:lnTo>
                    <a:pt x="262611" y="23053"/>
                  </a:lnTo>
                  <a:lnTo>
                    <a:pt x="221990" y="40192"/>
                  </a:lnTo>
                  <a:lnTo>
                    <a:pt x="183827" y="61565"/>
                  </a:lnTo>
                  <a:lnTo>
                    <a:pt x="148418" y="86874"/>
                  </a:lnTo>
                  <a:lnTo>
                    <a:pt x="116062" y="115824"/>
                  </a:lnTo>
                  <a:lnTo>
                    <a:pt x="87054" y="148116"/>
                  </a:lnTo>
                  <a:lnTo>
                    <a:pt x="61693" y="183456"/>
                  </a:lnTo>
                  <a:lnTo>
                    <a:pt x="40277" y="221546"/>
                  </a:lnTo>
                  <a:lnTo>
                    <a:pt x="23102" y="262090"/>
                  </a:lnTo>
                  <a:lnTo>
                    <a:pt x="10465" y="304791"/>
                  </a:lnTo>
                  <a:lnTo>
                    <a:pt x="2666" y="349352"/>
                  </a:lnTo>
                  <a:lnTo>
                    <a:pt x="0" y="395478"/>
                  </a:lnTo>
                  <a:lnTo>
                    <a:pt x="2666" y="441603"/>
                  </a:lnTo>
                  <a:lnTo>
                    <a:pt x="10465" y="486164"/>
                  </a:lnTo>
                  <a:lnTo>
                    <a:pt x="23102" y="528865"/>
                  </a:lnTo>
                  <a:lnTo>
                    <a:pt x="40277" y="569409"/>
                  </a:lnTo>
                  <a:lnTo>
                    <a:pt x="61693" y="607499"/>
                  </a:lnTo>
                  <a:lnTo>
                    <a:pt x="87054" y="642839"/>
                  </a:lnTo>
                  <a:lnTo>
                    <a:pt x="116062" y="675132"/>
                  </a:lnTo>
                  <a:lnTo>
                    <a:pt x="148418" y="704081"/>
                  </a:lnTo>
                  <a:lnTo>
                    <a:pt x="183827" y="729390"/>
                  </a:lnTo>
                  <a:lnTo>
                    <a:pt x="221990" y="750763"/>
                  </a:lnTo>
                  <a:lnTo>
                    <a:pt x="262611" y="767902"/>
                  </a:lnTo>
                  <a:lnTo>
                    <a:pt x="305390" y="780512"/>
                  </a:lnTo>
                  <a:lnTo>
                    <a:pt x="350033" y="788295"/>
                  </a:lnTo>
                  <a:lnTo>
                    <a:pt x="396240" y="790956"/>
                  </a:lnTo>
                  <a:lnTo>
                    <a:pt x="442446" y="788295"/>
                  </a:lnTo>
                  <a:lnTo>
                    <a:pt x="487089" y="780512"/>
                  </a:lnTo>
                  <a:lnTo>
                    <a:pt x="529868" y="767902"/>
                  </a:lnTo>
                  <a:lnTo>
                    <a:pt x="570489" y="750763"/>
                  </a:lnTo>
                  <a:lnTo>
                    <a:pt x="608652" y="729390"/>
                  </a:lnTo>
                  <a:lnTo>
                    <a:pt x="644061" y="704081"/>
                  </a:lnTo>
                  <a:lnTo>
                    <a:pt x="676417" y="675132"/>
                  </a:lnTo>
                  <a:lnTo>
                    <a:pt x="705425" y="642839"/>
                  </a:lnTo>
                  <a:lnTo>
                    <a:pt x="730786" y="607499"/>
                  </a:lnTo>
                  <a:lnTo>
                    <a:pt x="752202" y="569409"/>
                  </a:lnTo>
                  <a:lnTo>
                    <a:pt x="769377" y="528865"/>
                  </a:lnTo>
                  <a:lnTo>
                    <a:pt x="782014" y="486164"/>
                  </a:lnTo>
                  <a:lnTo>
                    <a:pt x="789813" y="441603"/>
                  </a:lnTo>
                  <a:lnTo>
                    <a:pt x="792480" y="395478"/>
                  </a:lnTo>
                  <a:lnTo>
                    <a:pt x="789813" y="349352"/>
                  </a:lnTo>
                  <a:lnTo>
                    <a:pt x="782014" y="304791"/>
                  </a:lnTo>
                  <a:lnTo>
                    <a:pt x="769377" y="262090"/>
                  </a:lnTo>
                  <a:lnTo>
                    <a:pt x="752202" y="221546"/>
                  </a:lnTo>
                  <a:lnTo>
                    <a:pt x="730786" y="183456"/>
                  </a:lnTo>
                  <a:lnTo>
                    <a:pt x="705425" y="148116"/>
                  </a:lnTo>
                  <a:lnTo>
                    <a:pt x="676417" y="115824"/>
                  </a:lnTo>
                  <a:lnTo>
                    <a:pt x="644061" y="86874"/>
                  </a:lnTo>
                  <a:lnTo>
                    <a:pt x="608652" y="61565"/>
                  </a:lnTo>
                  <a:lnTo>
                    <a:pt x="570489" y="40192"/>
                  </a:lnTo>
                  <a:lnTo>
                    <a:pt x="529868" y="23053"/>
                  </a:lnTo>
                  <a:lnTo>
                    <a:pt x="487089" y="10443"/>
                  </a:lnTo>
                  <a:lnTo>
                    <a:pt x="442446" y="2660"/>
                  </a:lnTo>
                  <a:lnTo>
                    <a:pt x="39624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0998707" y="1802892"/>
              <a:ext cx="792480" cy="791210"/>
            </a:xfrm>
            <a:custGeom>
              <a:avLst/>
              <a:gdLst/>
              <a:ahLst/>
              <a:cxnLst/>
              <a:rect l="l" t="t" r="r" b="b"/>
              <a:pathLst>
                <a:path w="792479" h="791210">
                  <a:moveTo>
                    <a:pt x="0" y="395478"/>
                  </a:moveTo>
                  <a:lnTo>
                    <a:pt x="2666" y="349352"/>
                  </a:lnTo>
                  <a:lnTo>
                    <a:pt x="10465" y="304791"/>
                  </a:lnTo>
                  <a:lnTo>
                    <a:pt x="23102" y="262090"/>
                  </a:lnTo>
                  <a:lnTo>
                    <a:pt x="40277" y="221546"/>
                  </a:lnTo>
                  <a:lnTo>
                    <a:pt x="61693" y="183456"/>
                  </a:lnTo>
                  <a:lnTo>
                    <a:pt x="87054" y="148116"/>
                  </a:lnTo>
                  <a:lnTo>
                    <a:pt x="116062" y="115824"/>
                  </a:lnTo>
                  <a:lnTo>
                    <a:pt x="148418" y="86874"/>
                  </a:lnTo>
                  <a:lnTo>
                    <a:pt x="183827" y="61565"/>
                  </a:lnTo>
                  <a:lnTo>
                    <a:pt x="221990" y="40192"/>
                  </a:lnTo>
                  <a:lnTo>
                    <a:pt x="262611" y="23053"/>
                  </a:lnTo>
                  <a:lnTo>
                    <a:pt x="305390" y="10443"/>
                  </a:lnTo>
                  <a:lnTo>
                    <a:pt x="350033" y="2660"/>
                  </a:lnTo>
                  <a:lnTo>
                    <a:pt x="396240" y="0"/>
                  </a:lnTo>
                  <a:lnTo>
                    <a:pt x="442446" y="2660"/>
                  </a:lnTo>
                  <a:lnTo>
                    <a:pt x="487089" y="10443"/>
                  </a:lnTo>
                  <a:lnTo>
                    <a:pt x="529868" y="23053"/>
                  </a:lnTo>
                  <a:lnTo>
                    <a:pt x="570489" y="40192"/>
                  </a:lnTo>
                  <a:lnTo>
                    <a:pt x="608652" y="61565"/>
                  </a:lnTo>
                  <a:lnTo>
                    <a:pt x="644061" y="86874"/>
                  </a:lnTo>
                  <a:lnTo>
                    <a:pt x="676417" y="115824"/>
                  </a:lnTo>
                  <a:lnTo>
                    <a:pt x="705425" y="148116"/>
                  </a:lnTo>
                  <a:lnTo>
                    <a:pt x="730786" y="183456"/>
                  </a:lnTo>
                  <a:lnTo>
                    <a:pt x="752202" y="221546"/>
                  </a:lnTo>
                  <a:lnTo>
                    <a:pt x="769377" y="262090"/>
                  </a:lnTo>
                  <a:lnTo>
                    <a:pt x="782014" y="304791"/>
                  </a:lnTo>
                  <a:lnTo>
                    <a:pt x="789813" y="349352"/>
                  </a:lnTo>
                  <a:lnTo>
                    <a:pt x="792480" y="395478"/>
                  </a:lnTo>
                  <a:lnTo>
                    <a:pt x="789813" y="441603"/>
                  </a:lnTo>
                  <a:lnTo>
                    <a:pt x="782014" y="486164"/>
                  </a:lnTo>
                  <a:lnTo>
                    <a:pt x="769377" y="528865"/>
                  </a:lnTo>
                  <a:lnTo>
                    <a:pt x="752202" y="569409"/>
                  </a:lnTo>
                  <a:lnTo>
                    <a:pt x="730786" y="607499"/>
                  </a:lnTo>
                  <a:lnTo>
                    <a:pt x="705425" y="642839"/>
                  </a:lnTo>
                  <a:lnTo>
                    <a:pt x="676417" y="675132"/>
                  </a:lnTo>
                  <a:lnTo>
                    <a:pt x="644061" y="704081"/>
                  </a:lnTo>
                  <a:lnTo>
                    <a:pt x="608652" y="729390"/>
                  </a:lnTo>
                  <a:lnTo>
                    <a:pt x="570489" y="750763"/>
                  </a:lnTo>
                  <a:lnTo>
                    <a:pt x="529868" y="767902"/>
                  </a:lnTo>
                  <a:lnTo>
                    <a:pt x="487089" y="780512"/>
                  </a:lnTo>
                  <a:lnTo>
                    <a:pt x="442446" y="788295"/>
                  </a:lnTo>
                  <a:lnTo>
                    <a:pt x="396240" y="790956"/>
                  </a:lnTo>
                  <a:lnTo>
                    <a:pt x="350033" y="788295"/>
                  </a:lnTo>
                  <a:lnTo>
                    <a:pt x="305390" y="780512"/>
                  </a:lnTo>
                  <a:lnTo>
                    <a:pt x="262611" y="767902"/>
                  </a:lnTo>
                  <a:lnTo>
                    <a:pt x="221990" y="750763"/>
                  </a:lnTo>
                  <a:lnTo>
                    <a:pt x="183827" y="729390"/>
                  </a:lnTo>
                  <a:lnTo>
                    <a:pt x="148418" y="704081"/>
                  </a:lnTo>
                  <a:lnTo>
                    <a:pt x="116062" y="675132"/>
                  </a:lnTo>
                  <a:lnTo>
                    <a:pt x="87054" y="642839"/>
                  </a:lnTo>
                  <a:lnTo>
                    <a:pt x="61693" y="607499"/>
                  </a:lnTo>
                  <a:lnTo>
                    <a:pt x="40277" y="569409"/>
                  </a:lnTo>
                  <a:lnTo>
                    <a:pt x="23102" y="528865"/>
                  </a:lnTo>
                  <a:lnTo>
                    <a:pt x="10465" y="486164"/>
                  </a:lnTo>
                  <a:lnTo>
                    <a:pt x="2666" y="441603"/>
                  </a:lnTo>
                  <a:lnTo>
                    <a:pt x="0" y="395478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11182222" y="1907681"/>
            <a:ext cx="426720" cy="4826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55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Υ.Πε.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192768" y="3351276"/>
            <a:ext cx="1689100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2544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4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3.834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12%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0992357" y="3145282"/>
            <a:ext cx="805180" cy="805180"/>
            <a:chOff x="10992357" y="3145282"/>
            <a:chExt cx="805180" cy="805180"/>
          </a:xfrm>
        </p:grpSpPr>
        <p:sp>
          <p:nvSpPr>
            <p:cNvPr id="25" name="object 25"/>
            <p:cNvSpPr/>
            <p:nvPr/>
          </p:nvSpPr>
          <p:spPr>
            <a:xfrm>
              <a:off x="10998707" y="3151632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396240" y="0"/>
                  </a:moveTo>
                  <a:lnTo>
                    <a:pt x="350033" y="2666"/>
                  </a:lnTo>
                  <a:lnTo>
                    <a:pt x="305390" y="10465"/>
                  </a:lnTo>
                  <a:lnTo>
                    <a:pt x="262611" y="23102"/>
                  </a:lnTo>
                  <a:lnTo>
                    <a:pt x="221990" y="40277"/>
                  </a:lnTo>
                  <a:lnTo>
                    <a:pt x="183827" y="61693"/>
                  </a:lnTo>
                  <a:lnTo>
                    <a:pt x="148418" y="87054"/>
                  </a:lnTo>
                  <a:lnTo>
                    <a:pt x="116062" y="116062"/>
                  </a:lnTo>
                  <a:lnTo>
                    <a:pt x="87054" y="148418"/>
                  </a:lnTo>
                  <a:lnTo>
                    <a:pt x="61693" y="183827"/>
                  </a:lnTo>
                  <a:lnTo>
                    <a:pt x="40277" y="221990"/>
                  </a:lnTo>
                  <a:lnTo>
                    <a:pt x="23102" y="262611"/>
                  </a:lnTo>
                  <a:lnTo>
                    <a:pt x="10465" y="305390"/>
                  </a:lnTo>
                  <a:lnTo>
                    <a:pt x="2666" y="350033"/>
                  </a:lnTo>
                  <a:lnTo>
                    <a:pt x="0" y="396239"/>
                  </a:lnTo>
                  <a:lnTo>
                    <a:pt x="2666" y="442446"/>
                  </a:lnTo>
                  <a:lnTo>
                    <a:pt x="10465" y="487089"/>
                  </a:lnTo>
                  <a:lnTo>
                    <a:pt x="23102" y="529868"/>
                  </a:lnTo>
                  <a:lnTo>
                    <a:pt x="40277" y="570489"/>
                  </a:lnTo>
                  <a:lnTo>
                    <a:pt x="61693" y="608652"/>
                  </a:lnTo>
                  <a:lnTo>
                    <a:pt x="87054" y="644061"/>
                  </a:lnTo>
                  <a:lnTo>
                    <a:pt x="116062" y="676417"/>
                  </a:lnTo>
                  <a:lnTo>
                    <a:pt x="148418" y="705425"/>
                  </a:lnTo>
                  <a:lnTo>
                    <a:pt x="183827" y="730786"/>
                  </a:lnTo>
                  <a:lnTo>
                    <a:pt x="221990" y="752202"/>
                  </a:lnTo>
                  <a:lnTo>
                    <a:pt x="262611" y="769377"/>
                  </a:lnTo>
                  <a:lnTo>
                    <a:pt x="305390" y="782014"/>
                  </a:lnTo>
                  <a:lnTo>
                    <a:pt x="350033" y="789813"/>
                  </a:lnTo>
                  <a:lnTo>
                    <a:pt x="396240" y="792479"/>
                  </a:lnTo>
                  <a:lnTo>
                    <a:pt x="442446" y="789813"/>
                  </a:lnTo>
                  <a:lnTo>
                    <a:pt x="487089" y="782014"/>
                  </a:lnTo>
                  <a:lnTo>
                    <a:pt x="529868" y="769377"/>
                  </a:lnTo>
                  <a:lnTo>
                    <a:pt x="570489" y="752202"/>
                  </a:lnTo>
                  <a:lnTo>
                    <a:pt x="608652" y="730786"/>
                  </a:lnTo>
                  <a:lnTo>
                    <a:pt x="644061" y="705425"/>
                  </a:lnTo>
                  <a:lnTo>
                    <a:pt x="676417" y="676417"/>
                  </a:lnTo>
                  <a:lnTo>
                    <a:pt x="705425" y="644061"/>
                  </a:lnTo>
                  <a:lnTo>
                    <a:pt x="730786" y="608652"/>
                  </a:lnTo>
                  <a:lnTo>
                    <a:pt x="752202" y="570489"/>
                  </a:lnTo>
                  <a:lnTo>
                    <a:pt x="769377" y="529868"/>
                  </a:lnTo>
                  <a:lnTo>
                    <a:pt x="782014" y="487089"/>
                  </a:lnTo>
                  <a:lnTo>
                    <a:pt x="789813" y="442446"/>
                  </a:lnTo>
                  <a:lnTo>
                    <a:pt x="792480" y="396239"/>
                  </a:lnTo>
                  <a:lnTo>
                    <a:pt x="789813" y="350033"/>
                  </a:lnTo>
                  <a:lnTo>
                    <a:pt x="782014" y="305390"/>
                  </a:lnTo>
                  <a:lnTo>
                    <a:pt x="769377" y="262611"/>
                  </a:lnTo>
                  <a:lnTo>
                    <a:pt x="752202" y="221990"/>
                  </a:lnTo>
                  <a:lnTo>
                    <a:pt x="730786" y="183827"/>
                  </a:lnTo>
                  <a:lnTo>
                    <a:pt x="705425" y="148418"/>
                  </a:lnTo>
                  <a:lnTo>
                    <a:pt x="676417" y="116062"/>
                  </a:lnTo>
                  <a:lnTo>
                    <a:pt x="644061" y="87054"/>
                  </a:lnTo>
                  <a:lnTo>
                    <a:pt x="608652" y="61693"/>
                  </a:lnTo>
                  <a:lnTo>
                    <a:pt x="570489" y="40277"/>
                  </a:lnTo>
                  <a:lnTo>
                    <a:pt x="529868" y="23102"/>
                  </a:lnTo>
                  <a:lnTo>
                    <a:pt x="487089" y="10465"/>
                  </a:lnTo>
                  <a:lnTo>
                    <a:pt x="442446" y="2666"/>
                  </a:lnTo>
                  <a:lnTo>
                    <a:pt x="39624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0998707" y="3151632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0" y="396239"/>
                  </a:moveTo>
                  <a:lnTo>
                    <a:pt x="2666" y="350033"/>
                  </a:lnTo>
                  <a:lnTo>
                    <a:pt x="10465" y="305390"/>
                  </a:lnTo>
                  <a:lnTo>
                    <a:pt x="23102" y="262611"/>
                  </a:lnTo>
                  <a:lnTo>
                    <a:pt x="40277" y="221990"/>
                  </a:lnTo>
                  <a:lnTo>
                    <a:pt x="61693" y="183827"/>
                  </a:lnTo>
                  <a:lnTo>
                    <a:pt x="87054" y="148418"/>
                  </a:lnTo>
                  <a:lnTo>
                    <a:pt x="116062" y="116062"/>
                  </a:lnTo>
                  <a:lnTo>
                    <a:pt x="148418" y="87054"/>
                  </a:lnTo>
                  <a:lnTo>
                    <a:pt x="183827" y="61693"/>
                  </a:lnTo>
                  <a:lnTo>
                    <a:pt x="221990" y="40277"/>
                  </a:lnTo>
                  <a:lnTo>
                    <a:pt x="262611" y="23102"/>
                  </a:lnTo>
                  <a:lnTo>
                    <a:pt x="305390" y="10465"/>
                  </a:lnTo>
                  <a:lnTo>
                    <a:pt x="350033" y="2666"/>
                  </a:lnTo>
                  <a:lnTo>
                    <a:pt x="396240" y="0"/>
                  </a:lnTo>
                  <a:lnTo>
                    <a:pt x="442446" y="2666"/>
                  </a:lnTo>
                  <a:lnTo>
                    <a:pt x="487089" y="10465"/>
                  </a:lnTo>
                  <a:lnTo>
                    <a:pt x="529868" y="23102"/>
                  </a:lnTo>
                  <a:lnTo>
                    <a:pt x="570489" y="40277"/>
                  </a:lnTo>
                  <a:lnTo>
                    <a:pt x="608652" y="61693"/>
                  </a:lnTo>
                  <a:lnTo>
                    <a:pt x="644061" y="87054"/>
                  </a:lnTo>
                  <a:lnTo>
                    <a:pt x="676417" y="116062"/>
                  </a:lnTo>
                  <a:lnTo>
                    <a:pt x="705425" y="148418"/>
                  </a:lnTo>
                  <a:lnTo>
                    <a:pt x="730786" y="183827"/>
                  </a:lnTo>
                  <a:lnTo>
                    <a:pt x="752202" y="221990"/>
                  </a:lnTo>
                  <a:lnTo>
                    <a:pt x="769377" y="262611"/>
                  </a:lnTo>
                  <a:lnTo>
                    <a:pt x="782014" y="305390"/>
                  </a:lnTo>
                  <a:lnTo>
                    <a:pt x="789813" y="350033"/>
                  </a:lnTo>
                  <a:lnTo>
                    <a:pt x="792480" y="396239"/>
                  </a:lnTo>
                  <a:lnTo>
                    <a:pt x="789813" y="442446"/>
                  </a:lnTo>
                  <a:lnTo>
                    <a:pt x="782014" y="487089"/>
                  </a:lnTo>
                  <a:lnTo>
                    <a:pt x="769377" y="529868"/>
                  </a:lnTo>
                  <a:lnTo>
                    <a:pt x="752202" y="570489"/>
                  </a:lnTo>
                  <a:lnTo>
                    <a:pt x="730786" y="608652"/>
                  </a:lnTo>
                  <a:lnTo>
                    <a:pt x="705425" y="644061"/>
                  </a:lnTo>
                  <a:lnTo>
                    <a:pt x="676417" y="676417"/>
                  </a:lnTo>
                  <a:lnTo>
                    <a:pt x="644061" y="705425"/>
                  </a:lnTo>
                  <a:lnTo>
                    <a:pt x="608652" y="730786"/>
                  </a:lnTo>
                  <a:lnTo>
                    <a:pt x="570489" y="752202"/>
                  </a:lnTo>
                  <a:lnTo>
                    <a:pt x="529868" y="769377"/>
                  </a:lnTo>
                  <a:lnTo>
                    <a:pt x="487089" y="782014"/>
                  </a:lnTo>
                  <a:lnTo>
                    <a:pt x="442446" y="789813"/>
                  </a:lnTo>
                  <a:lnTo>
                    <a:pt x="396240" y="792479"/>
                  </a:lnTo>
                  <a:lnTo>
                    <a:pt x="350033" y="789813"/>
                  </a:lnTo>
                  <a:lnTo>
                    <a:pt x="305390" y="782014"/>
                  </a:lnTo>
                  <a:lnTo>
                    <a:pt x="262611" y="769377"/>
                  </a:lnTo>
                  <a:lnTo>
                    <a:pt x="221990" y="752202"/>
                  </a:lnTo>
                  <a:lnTo>
                    <a:pt x="183827" y="730786"/>
                  </a:lnTo>
                  <a:lnTo>
                    <a:pt x="148418" y="705425"/>
                  </a:lnTo>
                  <a:lnTo>
                    <a:pt x="116062" y="676417"/>
                  </a:lnTo>
                  <a:lnTo>
                    <a:pt x="87054" y="644061"/>
                  </a:lnTo>
                  <a:lnTo>
                    <a:pt x="61693" y="608652"/>
                  </a:lnTo>
                  <a:lnTo>
                    <a:pt x="40277" y="570489"/>
                  </a:lnTo>
                  <a:lnTo>
                    <a:pt x="23102" y="529868"/>
                  </a:lnTo>
                  <a:lnTo>
                    <a:pt x="10465" y="487089"/>
                  </a:lnTo>
                  <a:lnTo>
                    <a:pt x="2666" y="442446"/>
                  </a:lnTo>
                  <a:lnTo>
                    <a:pt x="0" y="396239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11182222" y="3257310"/>
            <a:ext cx="426720" cy="4826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55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Υ.Πε.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92768" y="5245608"/>
            <a:ext cx="1689100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3.515</a:t>
            </a:r>
            <a:r>
              <a:rPr dirty="0" sz="1200" spc="-45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spc="-25" b="1">
                <a:solidFill>
                  <a:srgbClr val="2C5A9F"/>
                </a:solidFill>
                <a:latin typeface="Arial"/>
                <a:cs typeface="Arial"/>
              </a:rPr>
              <a:t>11%</a:t>
            </a:r>
            <a:r>
              <a:rPr dirty="0" sz="1200" spc="-3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0978642" y="5091429"/>
            <a:ext cx="805180" cy="805180"/>
            <a:chOff x="10978642" y="5091429"/>
            <a:chExt cx="805180" cy="805180"/>
          </a:xfrm>
        </p:grpSpPr>
        <p:sp>
          <p:nvSpPr>
            <p:cNvPr id="30" name="object 30"/>
            <p:cNvSpPr/>
            <p:nvPr/>
          </p:nvSpPr>
          <p:spPr>
            <a:xfrm>
              <a:off x="10984992" y="5097779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396239" y="0"/>
                  </a:moveTo>
                  <a:lnTo>
                    <a:pt x="350033" y="2666"/>
                  </a:lnTo>
                  <a:lnTo>
                    <a:pt x="305390" y="10465"/>
                  </a:lnTo>
                  <a:lnTo>
                    <a:pt x="262611" y="23102"/>
                  </a:lnTo>
                  <a:lnTo>
                    <a:pt x="221990" y="40277"/>
                  </a:lnTo>
                  <a:lnTo>
                    <a:pt x="183827" y="61693"/>
                  </a:lnTo>
                  <a:lnTo>
                    <a:pt x="148418" y="87054"/>
                  </a:lnTo>
                  <a:lnTo>
                    <a:pt x="116062" y="116062"/>
                  </a:lnTo>
                  <a:lnTo>
                    <a:pt x="87054" y="148418"/>
                  </a:lnTo>
                  <a:lnTo>
                    <a:pt x="61693" y="183827"/>
                  </a:lnTo>
                  <a:lnTo>
                    <a:pt x="40277" y="221990"/>
                  </a:lnTo>
                  <a:lnTo>
                    <a:pt x="23102" y="262611"/>
                  </a:lnTo>
                  <a:lnTo>
                    <a:pt x="10465" y="305390"/>
                  </a:lnTo>
                  <a:lnTo>
                    <a:pt x="2666" y="350033"/>
                  </a:lnTo>
                  <a:lnTo>
                    <a:pt x="0" y="396240"/>
                  </a:lnTo>
                  <a:lnTo>
                    <a:pt x="2666" y="442449"/>
                  </a:lnTo>
                  <a:lnTo>
                    <a:pt x="10465" y="487093"/>
                  </a:lnTo>
                  <a:lnTo>
                    <a:pt x="23102" y="529873"/>
                  </a:lnTo>
                  <a:lnTo>
                    <a:pt x="40277" y="570494"/>
                  </a:lnTo>
                  <a:lnTo>
                    <a:pt x="61693" y="608657"/>
                  </a:lnTo>
                  <a:lnTo>
                    <a:pt x="87054" y="644066"/>
                  </a:lnTo>
                  <a:lnTo>
                    <a:pt x="116062" y="676422"/>
                  </a:lnTo>
                  <a:lnTo>
                    <a:pt x="148418" y="705429"/>
                  </a:lnTo>
                  <a:lnTo>
                    <a:pt x="183827" y="730789"/>
                  </a:lnTo>
                  <a:lnTo>
                    <a:pt x="221990" y="752205"/>
                  </a:lnTo>
                  <a:lnTo>
                    <a:pt x="262611" y="769379"/>
                  </a:lnTo>
                  <a:lnTo>
                    <a:pt x="305390" y="782014"/>
                  </a:lnTo>
                  <a:lnTo>
                    <a:pt x="350033" y="789814"/>
                  </a:lnTo>
                  <a:lnTo>
                    <a:pt x="396239" y="792480"/>
                  </a:lnTo>
                  <a:lnTo>
                    <a:pt x="442446" y="789814"/>
                  </a:lnTo>
                  <a:lnTo>
                    <a:pt x="487089" y="782014"/>
                  </a:lnTo>
                  <a:lnTo>
                    <a:pt x="529868" y="769379"/>
                  </a:lnTo>
                  <a:lnTo>
                    <a:pt x="570489" y="752205"/>
                  </a:lnTo>
                  <a:lnTo>
                    <a:pt x="608652" y="730789"/>
                  </a:lnTo>
                  <a:lnTo>
                    <a:pt x="644061" y="705429"/>
                  </a:lnTo>
                  <a:lnTo>
                    <a:pt x="676417" y="676422"/>
                  </a:lnTo>
                  <a:lnTo>
                    <a:pt x="705425" y="644066"/>
                  </a:lnTo>
                  <a:lnTo>
                    <a:pt x="730786" y="608657"/>
                  </a:lnTo>
                  <a:lnTo>
                    <a:pt x="752202" y="570494"/>
                  </a:lnTo>
                  <a:lnTo>
                    <a:pt x="769377" y="529873"/>
                  </a:lnTo>
                  <a:lnTo>
                    <a:pt x="782014" y="487093"/>
                  </a:lnTo>
                  <a:lnTo>
                    <a:pt x="789813" y="442449"/>
                  </a:lnTo>
                  <a:lnTo>
                    <a:pt x="792479" y="396240"/>
                  </a:lnTo>
                  <a:lnTo>
                    <a:pt x="789813" y="350033"/>
                  </a:lnTo>
                  <a:lnTo>
                    <a:pt x="782014" y="305390"/>
                  </a:lnTo>
                  <a:lnTo>
                    <a:pt x="769377" y="262611"/>
                  </a:lnTo>
                  <a:lnTo>
                    <a:pt x="752202" y="221990"/>
                  </a:lnTo>
                  <a:lnTo>
                    <a:pt x="730786" y="183827"/>
                  </a:lnTo>
                  <a:lnTo>
                    <a:pt x="705425" y="148418"/>
                  </a:lnTo>
                  <a:lnTo>
                    <a:pt x="676417" y="116062"/>
                  </a:lnTo>
                  <a:lnTo>
                    <a:pt x="644061" y="87054"/>
                  </a:lnTo>
                  <a:lnTo>
                    <a:pt x="608652" y="61693"/>
                  </a:lnTo>
                  <a:lnTo>
                    <a:pt x="570489" y="40277"/>
                  </a:lnTo>
                  <a:lnTo>
                    <a:pt x="529868" y="23102"/>
                  </a:lnTo>
                  <a:lnTo>
                    <a:pt x="487089" y="10465"/>
                  </a:lnTo>
                  <a:lnTo>
                    <a:pt x="442446" y="2666"/>
                  </a:lnTo>
                  <a:lnTo>
                    <a:pt x="396239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0984992" y="5097779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0" y="396240"/>
                  </a:moveTo>
                  <a:lnTo>
                    <a:pt x="2666" y="350033"/>
                  </a:lnTo>
                  <a:lnTo>
                    <a:pt x="10465" y="305390"/>
                  </a:lnTo>
                  <a:lnTo>
                    <a:pt x="23102" y="262611"/>
                  </a:lnTo>
                  <a:lnTo>
                    <a:pt x="40277" y="221990"/>
                  </a:lnTo>
                  <a:lnTo>
                    <a:pt x="61693" y="183827"/>
                  </a:lnTo>
                  <a:lnTo>
                    <a:pt x="87054" y="148418"/>
                  </a:lnTo>
                  <a:lnTo>
                    <a:pt x="116062" y="116062"/>
                  </a:lnTo>
                  <a:lnTo>
                    <a:pt x="148418" y="87054"/>
                  </a:lnTo>
                  <a:lnTo>
                    <a:pt x="183827" y="61693"/>
                  </a:lnTo>
                  <a:lnTo>
                    <a:pt x="221990" y="40277"/>
                  </a:lnTo>
                  <a:lnTo>
                    <a:pt x="262611" y="23102"/>
                  </a:lnTo>
                  <a:lnTo>
                    <a:pt x="305390" y="10465"/>
                  </a:lnTo>
                  <a:lnTo>
                    <a:pt x="350033" y="2666"/>
                  </a:lnTo>
                  <a:lnTo>
                    <a:pt x="396239" y="0"/>
                  </a:lnTo>
                  <a:lnTo>
                    <a:pt x="442446" y="2666"/>
                  </a:lnTo>
                  <a:lnTo>
                    <a:pt x="487089" y="10465"/>
                  </a:lnTo>
                  <a:lnTo>
                    <a:pt x="529868" y="23102"/>
                  </a:lnTo>
                  <a:lnTo>
                    <a:pt x="570489" y="40277"/>
                  </a:lnTo>
                  <a:lnTo>
                    <a:pt x="608652" y="61693"/>
                  </a:lnTo>
                  <a:lnTo>
                    <a:pt x="644061" y="87054"/>
                  </a:lnTo>
                  <a:lnTo>
                    <a:pt x="676417" y="116062"/>
                  </a:lnTo>
                  <a:lnTo>
                    <a:pt x="705425" y="148418"/>
                  </a:lnTo>
                  <a:lnTo>
                    <a:pt x="730786" y="183827"/>
                  </a:lnTo>
                  <a:lnTo>
                    <a:pt x="752202" y="221990"/>
                  </a:lnTo>
                  <a:lnTo>
                    <a:pt x="769377" y="262611"/>
                  </a:lnTo>
                  <a:lnTo>
                    <a:pt x="782014" y="305390"/>
                  </a:lnTo>
                  <a:lnTo>
                    <a:pt x="789813" y="350033"/>
                  </a:lnTo>
                  <a:lnTo>
                    <a:pt x="792479" y="396240"/>
                  </a:lnTo>
                  <a:lnTo>
                    <a:pt x="789813" y="442449"/>
                  </a:lnTo>
                  <a:lnTo>
                    <a:pt x="782014" y="487093"/>
                  </a:lnTo>
                  <a:lnTo>
                    <a:pt x="769377" y="529873"/>
                  </a:lnTo>
                  <a:lnTo>
                    <a:pt x="752202" y="570494"/>
                  </a:lnTo>
                  <a:lnTo>
                    <a:pt x="730786" y="608657"/>
                  </a:lnTo>
                  <a:lnTo>
                    <a:pt x="705425" y="644066"/>
                  </a:lnTo>
                  <a:lnTo>
                    <a:pt x="676417" y="676422"/>
                  </a:lnTo>
                  <a:lnTo>
                    <a:pt x="644061" y="705429"/>
                  </a:lnTo>
                  <a:lnTo>
                    <a:pt x="608652" y="730789"/>
                  </a:lnTo>
                  <a:lnTo>
                    <a:pt x="570489" y="752205"/>
                  </a:lnTo>
                  <a:lnTo>
                    <a:pt x="529868" y="769379"/>
                  </a:lnTo>
                  <a:lnTo>
                    <a:pt x="487089" y="782014"/>
                  </a:lnTo>
                  <a:lnTo>
                    <a:pt x="442446" y="789814"/>
                  </a:lnTo>
                  <a:lnTo>
                    <a:pt x="396239" y="792480"/>
                  </a:lnTo>
                  <a:lnTo>
                    <a:pt x="350033" y="789814"/>
                  </a:lnTo>
                  <a:lnTo>
                    <a:pt x="305390" y="782014"/>
                  </a:lnTo>
                  <a:lnTo>
                    <a:pt x="262611" y="769379"/>
                  </a:lnTo>
                  <a:lnTo>
                    <a:pt x="221990" y="752205"/>
                  </a:lnTo>
                  <a:lnTo>
                    <a:pt x="183827" y="730789"/>
                  </a:lnTo>
                  <a:lnTo>
                    <a:pt x="148418" y="705429"/>
                  </a:lnTo>
                  <a:lnTo>
                    <a:pt x="116062" y="676422"/>
                  </a:lnTo>
                  <a:lnTo>
                    <a:pt x="87054" y="644066"/>
                  </a:lnTo>
                  <a:lnTo>
                    <a:pt x="61693" y="608657"/>
                  </a:lnTo>
                  <a:lnTo>
                    <a:pt x="40277" y="570494"/>
                  </a:lnTo>
                  <a:lnTo>
                    <a:pt x="23102" y="529873"/>
                  </a:lnTo>
                  <a:lnTo>
                    <a:pt x="10465" y="487093"/>
                  </a:lnTo>
                  <a:lnTo>
                    <a:pt x="2666" y="442449"/>
                  </a:lnTo>
                  <a:lnTo>
                    <a:pt x="0" y="396240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11168126" y="5204347"/>
            <a:ext cx="426720" cy="4826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55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Υ.Πε.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32916" y="1540763"/>
            <a:ext cx="1844039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7.669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1440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24%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10639" y="4395215"/>
            <a:ext cx="1656714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dirty="0" sz="1200" spc="-5">
                <a:solidFill>
                  <a:srgbClr val="2C5A9F"/>
                </a:solidFill>
                <a:latin typeface="Microsoft Sans Serif"/>
                <a:cs typeface="Microsoft Sans Serif"/>
              </a:rPr>
              <a:t>2.557</a:t>
            </a:r>
            <a:r>
              <a:rPr dirty="0" sz="1200" spc="-35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8%</a:t>
            </a:r>
            <a:r>
              <a:rPr dirty="0" sz="1200" spc="-3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spc="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21023" y="5347715"/>
            <a:ext cx="1659889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3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7.349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080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23%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922274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Αναμονή</a:t>
            </a:r>
            <a:r>
              <a:rPr dirty="0" spc="-5"/>
              <a:t> </a:t>
            </a:r>
            <a:r>
              <a:rPr dirty="0"/>
              <a:t>για</a:t>
            </a:r>
            <a:r>
              <a:rPr dirty="0" spc="-5"/>
              <a:t> Χειρουργείο </a:t>
            </a:r>
            <a:r>
              <a:rPr dirty="0"/>
              <a:t>ανά</a:t>
            </a:r>
            <a:r>
              <a:rPr dirty="0" spc="-20"/>
              <a:t> </a:t>
            </a:r>
            <a:r>
              <a:rPr dirty="0" spc="-5"/>
              <a:t>Υγειονομική</a:t>
            </a:r>
            <a:r>
              <a:rPr dirty="0" spc="5"/>
              <a:t> </a:t>
            </a:r>
            <a:r>
              <a:rPr dirty="0"/>
              <a:t>Περιφέρεια</a:t>
            </a:r>
            <a:r>
              <a:rPr dirty="0" spc="-20"/>
              <a:t> </a:t>
            </a:r>
            <a:r>
              <a:rPr dirty="0" spc="5"/>
              <a:t>(4-12</a:t>
            </a:r>
            <a:r>
              <a:rPr dirty="0" spc="-25"/>
              <a:t> </a:t>
            </a:r>
            <a:r>
              <a:rPr dirty="0" spc="-5"/>
              <a:t>μήνες)</a:t>
            </a:r>
          </a:p>
        </p:txBody>
      </p:sp>
      <p:sp>
        <p:nvSpPr>
          <p:cNvPr id="37" name="object 37"/>
          <p:cNvSpPr/>
          <p:nvPr/>
        </p:nvSpPr>
        <p:spPr>
          <a:xfrm>
            <a:off x="5280659" y="4064508"/>
            <a:ext cx="726440" cy="1521460"/>
          </a:xfrm>
          <a:custGeom>
            <a:avLst/>
            <a:gdLst/>
            <a:ahLst/>
            <a:cxnLst/>
            <a:rect l="l" t="t" r="r" b="b"/>
            <a:pathLst>
              <a:path w="726439" h="1521460">
                <a:moveTo>
                  <a:pt x="681736" y="1508379"/>
                </a:moveTo>
                <a:lnTo>
                  <a:pt x="0" y="1508379"/>
                </a:lnTo>
                <a:lnTo>
                  <a:pt x="0" y="1521079"/>
                </a:lnTo>
                <a:lnTo>
                  <a:pt x="694436" y="1521079"/>
                </a:lnTo>
                <a:lnTo>
                  <a:pt x="694436" y="1514729"/>
                </a:lnTo>
                <a:lnTo>
                  <a:pt x="681736" y="1514729"/>
                </a:lnTo>
                <a:lnTo>
                  <a:pt x="681736" y="1508379"/>
                </a:lnTo>
                <a:close/>
              </a:path>
              <a:path w="726439" h="1521460">
                <a:moveTo>
                  <a:pt x="681736" y="74921"/>
                </a:moveTo>
                <a:lnTo>
                  <a:pt x="681736" y="1514729"/>
                </a:lnTo>
                <a:lnTo>
                  <a:pt x="688086" y="1508379"/>
                </a:lnTo>
                <a:lnTo>
                  <a:pt x="694436" y="1508379"/>
                </a:lnTo>
                <a:lnTo>
                  <a:pt x="694436" y="76200"/>
                </a:lnTo>
                <a:lnTo>
                  <a:pt x="688086" y="76200"/>
                </a:lnTo>
                <a:lnTo>
                  <a:pt x="681736" y="74921"/>
                </a:lnTo>
                <a:close/>
              </a:path>
              <a:path w="726439" h="1521460">
                <a:moveTo>
                  <a:pt x="694436" y="1508379"/>
                </a:moveTo>
                <a:lnTo>
                  <a:pt x="688086" y="1508379"/>
                </a:lnTo>
                <a:lnTo>
                  <a:pt x="681736" y="1514729"/>
                </a:lnTo>
                <a:lnTo>
                  <a:pt x="694436" y="1514729"/>
                </a:lnTo>
                <a:lnTo>
                  <a:pt x="694436" y="1508379"/>
                </a:lnTo>
                <a:close/>
              </a:path>
              <a:path w="726439" h="1521460">
                <a:moveTo>
                  <a:pt x="694436" y="38100"/>
                </a:moveTo>
                <a:lnTo>
                  <a:pt x="681736" y="38100"/>
                </a:lnTo>
                <a:lnTo>
                  <a:pt x="681736" y="74921"/>
                </a:lnTo>
                <a:lnTo>
                  <a:pt x="688086" y="76200"/>
                </a:lnTo>
                <a:lnTo>
                  <a:pt x="694436" y="74921"/>
                </a:lnTo>
                <a:lnTo>
                  <a:pt x="694436" y="38100"/>
                </a:lnTo>
                <a:close/>
              </a:path>
              <a:path w="726439" h="1521460">
                <a:moveTo>
                  <a:pt x="694436" y="74921"/>
                </a:moveTo>
                <a:lnTo>
                  <a:pt x="688086" y="76200"/>
                </a:lnTo>
                <a:lnTo>
                  <a:pt x="694436" y="76200"/>
                </a:lnTo>
                <a:lnTo>
                  <a:pt x="694436" y="74921"/>
                </a:lnTo>
                <a:close/>
              </a:path>
              <a:path w="726439" h="1521460">
                <a:moveTo>
                  <a:pt x="688086" y="0"/>
                </a:moveTo>
                <a:lnTo>
                  <a:pt x="673238" y="2988"/>
                </a:lnTo>
                <a:lnTo>
                  <a:pt x="661130" y="11144"/>
                </a:lnTo>
                <a:lnTo>
                  <a:pt x="652974" y="23252"/>
                </a:lnTo>
                <a:lnTo>
                  <a:pt x="649986" y="38100"/>
                </a:lnTo>
                <a:lnTo>
                  <a:pt x="652974" y="52947"/>
                </a:lnTo>
                <a:lnTo>
                  <a:pt x="661130" y="65055"/>
                </a:lnTo>
                <a:lnTo>
                  <a:pt x="673238" y="73211"/>
                </a:lnTo>
                <a:lnTo>
                  <a:pt x="681736" y="74921"/>
                </a:lnTo>
                <a:lnTo>
                  <a:pt x="681736" y="38100"/>
                </a:lnTo>
                <a:lnTo>
                  <a:pt x="726186" y="38100"/>
                </a:lnTo>
                <a:lnTo>
                  <a:pt x="723197" y="23252"/>
                </a:lnTo>
                <a:lnTo>
                  <a:pt x="715041" y="11144"/>
                </a:lnTo>
                <a:lnTo>
                  <a:pt x="702933" y="2988"/>
                </a:lnTo>
                <a:lnTo>
                  <a:pt x="688086" y="0"/>
                </a:lnTo>
                <a:close/>
              </a:path>
              <a:path w="726439" h="1521460">
                <a:moveTo>
                  <a:pt x="726186" y="38100"/>
                </a:moveTo>
                <a:lnTo>
                  <a:pt x="694436" y="38100"/>
                </a:lnTo>
                <a:lnTo>
                  <a:pt x="694436" y="74921"/>
                </a:lnTo>
                <a:lnTo>
                  <a:pt x="702933" y="73211"/>
                </a:lnTo>
                <a:lnTo>
                  <a:pt x="715041" y="65055"/>
                </a:lnTo>
                <a:lnTo>
                  <a:pt x="723197" y="52947"/>
                </a:lnTo>
                <a:lnTo>
                  <a:pt x="726186" y="381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8" name="object 38"/>
          <p:cNvGrpSpPr/>
          <p:nvPr/>
        </p:nvGrpSpPr>
        <p:grpSpPr>
          <a:xfrm>
            <a:off x="969010" y="2765805"/>
            <a:ext cx="805180" cy="805180"/>
            <a:chOff x="969010" y="2765805"/>
            <a:chExt cx="805180" cy="805180"/>
          </a:xfrm>
        </p:grpSpPr>
        <p:sp>
          <p:nvSpPr>
            <p:cNvPr id="39" name="object 39"/>
            <p:cNvSpPr/>
            <p:nvPr/>
          </p:nvSpPr>
          <p:spPr>
            <a:xfrm>
              <a:off x="975360" y="2772155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80" h="792479">
                  <a:moveTo>
                    <a:pt x="396240" y="0"/>
                  </a:moveTo>
                  <a:lnTo>
                    <a:pt x="350030" y="2666"/>
                  </a:lnTo>
                  <a:lnTo>
                    <a:pt x="305386" y="10465"/>
                  </a:lnTo>
                  <a:lnTo>
                    <a:pt x="262606" y="23102"/>
                  </a:lnTo>
                  <a:lnTo>
                    <a:pt x="221985" y="40277"/>
                  </a:lnTo>
                  <a:lnTo>
                    <a:pt x="183822" y="61693"/>
                  </a:lnTo>
                  <a:lnTo>
                    <a:pt x="148413" y="87054"/>
                  </a:lnTo>
                  <a:lnTo>
                    <a:pt x="116057" y="116062"/>
                  </a:lnTo>
                  <a:lnTo>
                    <a:pt x="87050" y="148418"/>
                  </a:lnTo>
                  <a:lnTo>
                    <a:pt x="61690" y="183827"/>
                  </a:lnTo>
                  <a:lnTo>
                    <a:pt x="40274" y="221990"/>
                  </a:lnTo>
                  <a:lnTo>
                    <a:pt x="23100" y="262611"/>
                  </a:lnTo>
                  <a:lnTo>
                    <a:pt x="10465" y="305390"/>
                  </a:lnTo>
                  <a:lnTo>
                    <a:pt x="2665" y="350033"/>
                  </a:lnTo>
                  <a:lnTo>
                    <a:pt x="0" y="396240"/>
                  </a:lnTo>
                  <a:lnTo>
                    <a:pt x="2665" y="442446"/>
                  </a:lnTo>
                  <a:lnTo>
                    <a:pt x="10465" y="487089"/>
                  </a:lnTo>
                  <a:lnTo>
                    <a:pt x="23100" y="529868"/>
                  </a:lnTo>
                  <a:lnTo>
                    <a:pt x="40274" y="570489"/>
                  </a:lnTo>
                  <a:lnTo>
                    <a:pt x="61690" y="608652"/>
                  </a:lnTo>
                  <a:lnTo>
                    <a:pt x="87050" y="644061"/>
                  </a:lnTo>
                  <a:lnTo>
                    <a:pt x="116057" y="676417"/>
                  </a:lnTo>
                  <a:lnTo>
                    <a:pt x="148413" y="705425"/>
                  </a:lnTo>
                  <a:lnTo>
                    <a:pt x="183822" y="730786"/>
                  </a:lnTo>
                  <a:lnTo>
                    <a:pt x="221985" y="752202"/>
                  </a:lnTo>
                  <a:lnTo>
                    <a:pt x="262606" y="769377"/>
                  </a:lnTo>
                  <a:lnTo>
                    <a:pt x="305386" y="782014"/>
                  </a:lnTo>
                  <a:lnTo>
                    <a:pt x="350030" y="789813"/>
                  </a:lnTo>
                  <a:lnTo>
                    <a:pt x="396240" y="792480"/>
                  </a:lnTo>
                  <a:lnTo>
                    <a:pt x="442446" y="789813"/>
                  </a:lnTo>
                  <a:lnTo>
                    <a:pt x="487089" y="782014"/>
                  </a:lnTo>
                  <a:lnTo>
                    <a:pt x="529868" y="769377"/>
                  </a:lnTo>
                  <a:lnTo>
                    <a:pt x="570489" y="752202"/>
                  </a:lnTo>
                  <a:lnTo>
                    <a:pt x="608652" y="730786"/>
                  </a:lnTo>
                  <a:lnTo>
                    <a:pt x="644061" y="705425"/>
                  </a:lnTo>
                  <a:lnTo>
                    <a:pt x="676417" y="676417"/>
                  </a:lnTo>
                  <a:lnTo>
                    <a:pt x="705425" y="644061"/>
                  </a:lnTo>
                  <a:lnTo>
                    <a:pt x="730786" y="608652"/>
                  </a:lnTo>
                  <a:lnTo>
                    <a:pt x="752202" y="570489"/>
                  </a:lnTo>
                  <a:lnTo>
                    <a:pt x="769377" y="529868"/>
                  </a:lnTo>
                  <a:lnTo>
                    <a:pt x="782014" y="487089"/>
                  </a:lnTo>
                  <a:lnTo>
                    <a:pt x="789813" y="442446"/>
                  </a:lnTo>
                  <a:lnTo>
                    <a:pt x="792479" y="396240"/>
                  </a:lnTo>
                  <a:lnTo>
                    <a:pt x="789813" y="350033"/>
                  </a:lnTo>
                  <a:lnTo>
                    <a:pt x="782014" y="305390"/>
                  </a:lnTo>
                  <a:lnTo>
                    <a:pt x="769377" y="262611"/>
                  </a:lnTo>
                  <a:lnTo>
                    <a:pt x="752202" y="221990"/>
                  </a:lnTo>
                  <a:lnTo>
                    <a:pt x="730786" y="183827"/>
                  </a:lnTo>
                  <a:lnTo>
                    <a:pt x="705425" y="148418"/>
                  </a:lnTo>
                  <a:lnTo>
                    <a:pt x="676417" y="116062"/>
                  </a:lnTo>
                  <a:lnTo>
                    <a:pt x="644061" y="87054"/>
                  </a:lnTo>
                  <a:lnTo>
                    <a:pt x="608652" y="61693"/>
                  </a:lnTo>
                  <a:lnTo>
                    <a:pt x="570489" y="40277"/>
                  </a:lnTo>
                  <a:lnTo>
                    <a:pt x="529868" y="23102"/>
                  </a:lnTo>
                  <a:lnTo>
                    <a:pt x="487089" y="10465"/>
                  </a:lnTo>
                  <a:lnTo>
                    <a:pt x="442446" y="2666"/>
                  </a:lnTo>
                  <a:lnTo>
                    <a:pt x="39624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975360" y="2772155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80" h="792479">
                  <a:moveTo>
                    <a:pt x="0" y="396240"/>
                  </a:moveTo>
                  <a:lnTo>
                    <a:pt x="2665" y="350033"/>
                  </a:lnTo>
                  <a:lnTo>
                    <a:pt x="10465" y="305390"/>
                  </a:lnTo>
                  <a:lnTo>
                    <a:pt x="23100" y="262611"/>
                  </a:lnTo>
                  <a:lnTo>
                    <a:pt x="40274" y="221990"/>
                  </a:lnTo>
                  <a:lnTo>
                    <a:pt x="61690" y="183827"/>
                  </a:lnTo>
                  <a:lnTo>
                    <a:pt x="87050" y="148418"/>
                  </a:lnTo>
                  <a:lnTo>
                    <a:pt x="116057" y="116062"/>
                  </a:lnTo>
                  <a:lnTo>
                    <a:pt x="148413" y="87054"/>
                  </a:lnTo>
                  <a:lnTo>
                    <a:pt x="183822" y="61693"/>
                  </a:lnTo>
                  <a:lnTo>
                    <a:pt x="221985" y="40277"/>
                  </a:lnTo>
                  <a:lnTo>
                    <a:pt x="262606" y="23102"/>
                  </a:lnTo>
                  <a:lnTo>
                    <a:pt x="305386" y="10465"/>
                  </a:lnTo>
                  <a:lnTo>
                    <a:pt x="350030" y="2666"/>
                  </a:lnTo>
                  <a:lnTo>
                    <a:pt x="396240" y="0"/>
                  </a:lnTo>
                  <a:lnTo>
                    <a:pt x="442446" y="2666"/>
                  </a:lnTo>
                  <a:lnTo>
                    <a:pt x="487089" y="10465"/>
                  </a:lnTo>
                  <a:lnTo>
                    <a:pt x="529868" y="23102"/>
                  </a:lnTo>
                  <a:lnTo>
                    <a:pt x="570489" y="40277"/>
                  </a:lnTo>
                  <a:lnTo>
                    <a:pt x="608652" y="61693"/>
                  </a:lnTo>
                  <a:lnTo>
                    <a:pt x="644061" y="87054"/>
                  </a:lnTo>
                  <a:lnTo>
                    <a:pt x="676417" y="116062"/>
                  </a:lnTo>
                  <a:lnTo>
                    <a:pt x="705425" y="148418"/>
                  </a:lnTo>
                  <a:lnTo>
                    <a:pt x="730786" y="183827"/>
                  </a:lnTo>
                  <a:lnTo>
                    <a:pt x="752202" y="221990"/>
                  </a:lnTo>
                  <a:lnTo>
                    <a:pt x="769377" y="262611"/>
                  </a:lnTo>
                  <a:lnTo>
                    <a:pt x="782014" y="305390"/>
                  </a:lnTo>
                  <a:lnTo>
                    <a:pt x="789813" y="350033"/>
                  </a:lnTo>
                  <a:lnTo>
                    <a:pt x="792479" y="396240"/>
                  </a:lnTo>
                  <a:lnTo>
                    <a:pt x="789813" y="442446"/>
                  </a:lnTo>
                  <a:lnTo>
                    <a:pt x="782014" y="487089"/>
                  </a:lnTo>
                  <a:lnTo>
                    <a:pt x="769377" y="529868"/>
                  </a:lnTo>
                  <a:lnTo>
                    <a:pt x="752202" y="570489"/>
                  </a:lnTo>
                  <a:lnTo>
                    <a:pt x="730786" y="608652"/>
                  </a:lnTo>
                  <a:lnTo>
                    <a:pt x="705425" y="644061"/>
                  </a:lnTo>
                  <a:lnTo>
                    <a:pt x="676417" y="676417"/>
                  </a:lnTo>
                  <a:lnTo>
                    <a:pt x="644061" y="705425"/>
                  </a:lnTo>
                  <a:lnTo>
                    <a:pt x="608652" y="730786"/>
                  </a:lnTo>
                  <a:lnTo>
                    <a:pt x="570489" y="752202"/>
                  </a:lnTo>
                  <a:lnTo>
                    <a:pt x="529868" y="769377"/>
                  </a:lnTo>
                  <a:lnTo>
                    <a:pt x="487089" y="782014"/>
                  </a:lnTo>
                  <a:lnTo>
                    <a:pt x="442446" y="789813"/>
                  </a:lnTo>
                  <a:lnTo>
                    <a:pt x="396240" y="792480"/>
                  </a:lnTo>
                  <a:lnTo>
                    <a:pt x="350030" y="789813"/>
                  </a:lnTo>
                  <a:lnTo>
                    <a:pt x="305386" y="782014"/>
                  </a:lnTo>
                  <a:lnTo>
                    <a:pt x="262606" y="769377"/>
                  </a:lnTo>
                  <a:lnTo>
                    <a:pt x="221985" y="752202"/>
                  </a:lnTo>
                  <a:lnTo>
                    <a:pt x="183822" y="730786"/>
                  </a:lnTo>
                  <a:lnTo>
                    <a:pt x="148413" y="705425"/>
                  </a:lnTo>
                  <a:lnTo>
                    <a:pt x="116057" y="676417"/>
                  </a:lnTo>
                  <a:lnTo>
                    <a:pt x="87050" y="644061"/>
                  </a:lnTo>
                  <a:lnTo>
                    <a:pt x="61690" y="608652"/>
                  </a:lnTo>
                  <a:lnTo>
                    <a:pt x="40274" y="570489"/>
                  </a:lnTo>
                  <a:lnTo>
                    <a:pt x="23100" y="529868"/>
                  </a:lnTo>
                  <a:lnTo>
                    <a:pt x="10465" y="487089"/>
                  </a:lnTo>
                  <a:lnTo>
                    <a:pt x="2665" y="442446"/>
                  </a:lnTo>
                  <a:lnTo>
                    <a:pt x="0" y="396240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 txBox="1"/>
          <p:nvPr/>
        </p:nvSpPr>
        <p:spPr>
          <a:xfrm>
            <a:off x="1157630" y="2877058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85188" y="2951988"/>
            <a:ext cx="1656714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639</a:t>
            </a:r>
            <a:r>
              <a:rPr dirty="0" sz="1200" spc="-35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2%</a:t>
            </a:r>
            <a:r>
              <a:rPr dirty="0" sz="1200" spc="-3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558284" y="925067"/>
            <a:ext cx="3337560" cy="524510"/>
          </a:xfrm>
          <a:custGeom>
            <a:avLst/>
            <a:gdLst/>
            <a:ahLst/>
            <a:cxnLst/>
            <a:rect l="l" t="t" r="r" b="b"/>
            <a:pathLst>
              <a:path w="3337559" h="524510">
                <a:moveTo>
                  <a:pt x="3250184" y="0"/>
                </a:moveTo>
                <a:lnTo>
                  <a:pt x="87375" y="0"/>
                </a:lnTo>
                <a:lnTo>
                  <a:pt x="53363" y="6865"/>
                </a:lnTo>
                <a:lnTo>
                  <a:pt x="25590" y="25590"/>
                </a:lnTo>
                <a:lnTo>
                  <a:pt x="6865" y="53363"/>
                </a:lnTo>
                <a:lnTo>
                  <a:pt x="0" y="87376"/>
                </a:lnTo>
                <a:lnTo>
                  <a:pt x="0" y="436880"/>
                </a:lnTo>
                <a:lnTo>
                  <a:pt x="6865" y="470892"/>
                </a:lnTo>
                <a:lnTo>
                  <a:pt x="25590" y="498665"/>
                </a:lnTo>
                <a:lnTo>
                  <a:pt x="53363" y="517390"/>
                </a:lnTo>
                <a:lnTo>
                  <a:pt x="87375" y="524256"/>
                </a:lnTo>
                <a:lnTo>
                  <a:pt x="3250184" y="524256"/>
                </a:lnTo>
                <a:lnTo>
                  <a:pt x="3284196" y="517390"/>
                </a:lnTo>
                <a:lnTo>
                  <a:pt x="3311969" y="498665"/>
                </a:lnTo>
                <a:lnTo>
                  <a:pt x="3330694" y="470892"/>
                </a:lnTo>
                <a:lnTo>
                  <a:pt x="3337560" y="436880"/>
                </a:lnTo>
                <a:lnTo>
                  <a:pt x="3337560" y="87376"/>
                </a:lnTo>
                <a:lnTo>
                  <a:pt x="3330694" y="53363"/>
                </a:lnTo>
                <a:lnTo>
                  <a:pt x="3311969" y="25590"/>
                </a:lnTo>
                <a:lnTo>
                  <a:pt x="3284196" y="6865"/>
                </a:lnTo>
                <a:lnTo>
                  <a:pt x="3250184" y="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800346" y="1048004"/>
            <a:ext cx="28536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Σύνολο</a:t>
            </a:r>
            <a:r>
              <a:rPr dirty="0" sz="16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Περιστατικών:</a:t>
            </a:r>
            <a:r>
              <a:rPr dirty="0" sz="16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31.954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18959" y="2159507"/>
            <a:ext cx="2273935" cy="76200"/>
          </a:xfrm>
          <a:custGeom>
            <a:avLst/>
            <a:gdLst/>
            <a:ahLst/>
            <a:cxnLst/>
            <a:rect l="l" t="t" r="r" b="b"/>
            <a:pathLst>
              <a:path w="2273934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921" y="44450"/>
                </a:lnTo>
                <a:lnTo>
                  <a:pt x="38100" y="44450"/>
                </a:lnTo>
                <a:lnTo>
                  <a:pt x="38100" y="31750"/>
                </a:lnTo>
                <a:lnTo>
                  <a:pt x="74921" y="31750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2273934" h="76200">
                <a:moveTo>
                  <a:pt x="74921" y="31750"/>
                </a:moveTo>
                <a:lnTo>
                  <a:pt x="38100" y="31750"/>
                </a:lnTo>
                <a:lnTo>
                  <a:pt x="38100" y="44450"/>
                </a:lnTo>
                <a:lnTo>
                  <a:pt x="74921" y="44450"/>
                </a:lnTo>
                <a:lnTo>
                  <a:pt x="76200" y="38100"/>
                </a:lnTo>
                <a:lnTo>
                  <a:pt x="74921" y="31750"/>
                </a:lnTo>
                <a:close/>
              </a:path>
              <a:path w="2273934" h="76200">
                <a:moveTo>
                  <a:pt x="2273935" y="31750"/>
                </a:moveTo>
                <a:lnTo>
                  <a:pt x="74921" y="31750"/>
                </a:lnTo>
                <a:lnTo>
                  <a:pt x="76200" y="38100"/>
                </a:lnTo>
                <a:lnTo>
                  <a:pt x="74921" y="44450"/>
                </a:lnTo>
                <a:lnTo>
                  <a:pt x="2273935" y="44450"/>
                </a:lnTo>
                <a:lnTo>
                  <a:pt x="2273935" y="3175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541648" y="3168904"/>
            <a:ext cx="1773555" cy="76200"/>
          </a:xfrm>
          <a:custGeom>
            <a:avLst/>
            <a:gdLst/>
            <a:ahLst/>
            <a:cxnLst/>
            <a:rect l="l" t="t" r="r" b="b"/>
            <a:pathLst>
              <a:path w="1773554" h="76200">
                <a:moveTo>
                  <a:pt x="1735454" y="0"/>
                </a:moveTo>
                <a:lnTo>
                  <a:pt x="1720635" y="2819"/>
                </a:lnTo>
                <a:lnTo>
                  <a:pt x="1708435" y="10842"/>
                </a:lnTo>
                <a:lnTo>
                  <a:pt x="1700093" y="22842"/>
                </a:lnTo>
                <a:lnTo>
                  <a:pt x="1698242" y="31253"/>
                </a:lnTo>
                <a:lnTo>
                  <a:pt x="1735074" y="31750"/>
                </a:lnTo>
                <a:lnTo>
                  <a:pt x="1734947" y="44450"/>
                </a:lnTo>
                <a:lnTo>
                  <a:pt x="1698145" y="44450"/>
                </a:lnTo>
                <a:lnTo>
                  <a:pt x="1699666" y="52482"/>
                </a:lnTo>
                <a:lnTo>
                  <a:pt x="1707689" y="64706"/>
                </a:lnTo>
                <a:lnTo>
                  <a:pt x="1719689" y="73025"/>
                </a:lnTo>
                <a:lnTo>
                  <a:pt x="1734439" y="76200"/>
                </a:lnTo>
                <a:lnTo>
                  <a:pt x="1749329" y="73451"/>
                </a:lnTo>
                <a:lnTo>
                  <a:pt x="1761553" y="65452"/>
                </a:lnTo>
                <a:lnTo>
                  <a:pt x="1769872" y="53429"/>
                </a:lnTo>
                <a:lnTo>
                  <a:pt x="1771795" y="44450"/>
                </a:lnTo>
                <a:lnTo>
                  <a:pt x="1734947" y="44450"/>
                </a:lnTo>
                <a:lnTo>
                  <a:pt x="1698051" y="43953"/>
                </a:lnTo>
                <a:lnTo>
                  <a:pt x="1771901" y="43953"/>
                </a:lnTo>
                <a:lnTo>
                  <a:pt x="1773047" y="38608"/>
                </a:lnTo>
                <a:lnTo>
                  <a:pt x="1770298" y="23788"/>
                </a:lnTo>
                <a:lnTo>
                  <a:pt x="1762299" y="11588"/>
                </a:lnTo>
                <a:lnTo>
                  <a:pt x="1750276" y="3246"/>
                </a:lnTo>
                <a:lnTo>
                  <a:pt x="1735454" y="0"/>
                </a:lnTo>
                <a:close/>
              </a:path>
              <a:path w="1773554" h="76200">
                <a:moveTo>
                  <a:pt x="1698242" y="31253"/>
                </a:moveTo>
                <a:lnTo>
                  <a:pt x="1696847" y="37592"/>
                </a:lnTo>
                <a:lnTo>
                  <a:pt x="1698051" y="43953"/>
                </a:lnTo>
                <a:lnTo>
                  <a:pt x="1734947" y="44450"/>
                </a:lnTo>
                <a:lnTo>
                  <a:pt x="1735074" y="31750"/>
                </a:lnTo>
                <a:lnTo>
                  <a:pt x="1698242" y="31253"/>
                </a:lnTo>
                <a:close/>
              </a:path>
              <a:path w="1773554" h="76200">
                <a:moveTo>
                  <a:pt x="253" y="8382"/>
                </a:moveTo>
                <a:lnTo>
                  <a:pt x="0" y="21082"/>
                </a:lnTo>
                <a:lnTo>
                  <a:pt x="1698051" y="43953"/>
                </a:lnTo>
                <a:lnTo>
                  <a:pt x="1696847" y="37592"/>
                </a:lnTo>
                <a:lnTo>
                  <a:pt x="1698242" y="31253"/>
                </a:lnTo>
                <a:lnTo>
                  <a:pt x="253" y="838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17703" y="6184363"/>
            <a:ext cx="534543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i="1">
                <a:latin typeface="Arial"/>
                <a:cs typeface="Arial"/>
              </a:rPr>
              <a:t>*το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%</a:t>
            </a:r>
            <a:r>
              <a:rPr dirty="0" sz="1100" spc="-1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των</a:t>
            </a:r>
            <a:r>
              <a:rPr dirty="0" sz="1100" spc="-5" i="1">
                <a:latin typeface="Arial"/>
                <a:cs typeface="Arial"/>
              </a:rPr>
              <a:t> περιστατικών</a:t>
            </a:r>
            <a:r>
              <a:rPr dirty="0" sz="1100" spc="2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ανά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Υ.Πε.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είναι</a:t>
            </a:r>
            <a:r>
              <a:rPr dirty="0" sz="1100" spc="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επί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του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συνόλου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των</a:t>
            </a:r>
            <a:r>
              <a:rPr dirty="0" sz="1100" spc="-5" i="1">
                <a:latin typeface="Arial"/>
                <a:cs typeface="Arial"/>
              </a:rPr>
              <a:t> αναμονών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για</a:t>
            </a:r>
            <a:r>
              <a:rPr dirty="0" sz="1100" i="1">
                <a:latin typeface="Arial"/>
                <a:cs typeface="Arial"/>
              </a:rPr>
              <a:t> &gt;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12 μήνες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7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76955" y="1764538"/>
            <a:ext cx="6116320" cy="4196080"/>
            <a:chOff x="3076955" y="1764538"/>
            <a:chExt cx="6116320" cy="41960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23169" y="1787461"/>
              <a:ext cx="4113657" cy="417309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076956" y="1764537"/>
              <a:ext cx="6116320" cy="4128770"/>
            </a:xfrm>
            <a:custGeom>
              <a:avLst/>
              <a:gdLst/>
              <a:ahLst/>
              <a:cxnLst/>
              <a:rect l="l" t="t" r="r" b="b"/>
              <a:pathLst>
                <a:path w="6116320" h="4128770">
                  <a:moveTo>
                    <a:pt x="2723515" y="580263"/>
                  </a:moveTo>
                  <a:lnTo>
                    <a:pt x="2722232" y="573913"/>
                  </a:lnTo>
                  <a:lnTo>
                    <a:pt x="2720517" y="565416"/>
                  </a:lnTo>
                  <a:lnTo>
                    <a:pt x="2712364" y="553313"/>
                  </a:lnTo>
                  <a:lnTo>
                    <a:pt x="2700261" y="545160"/>
                  </a:lnTo>
                  <a:lnTo>
                    <a:pt x="2685415" y="542163"/>
                  </a:lnTo>
                  <a:lnTo>
                    <a:pt x="2670556" y="545160"/>
                  </a:lnTo>
                  <a:lnTo>
                    <a:pt x="2658453" y="553313"/>
                  </a:lnTo>
                  <a:lnTo>
                    <a:pt x="2650299" y="565416"/>
                  </a:lnTo>
                  <a:lnTo>
                    <a:pt x="2648585" y="573913"/>
                  </a:lnTo>
                  <a:lnTo>
                    <a:pt x="1348994" y="573913"/>
                  </a:lnTo>
                  <a:lnTo>
                    <a:pt x="1348994" y="12700"/>
                  </a:lnTo>
                  <a:lnTo>
                    <a:pt x="1348994" y="6350"/>
                  </a:lnTo>
                  <a:lnTo>
                    <a:pt x="1348994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1336294" y="12700"/>
                  </a:lnTo>
                  <a:lnTo>
                    <a:pt x="1336294" y="586613"/>
                  </a:lnTo>
                  <a:lnTo>
                    <a:pt x="2648585" y="586613"/>
                  </a:lnTo>
                  <a:lnTo>
                    <a:pt x="2650299" y="595122"/>
                  </a:lnTo>
                  <a:lnTo>
                    <a:pt x="2658453" y="607225"/>
                  </a:lnTo>
                  <a:lnTo>
                    <a:pt x="2670556" y="615378"/>
                  </a:lnTo>
                  <a:lnTo>
                    <a:pt x="2685415" y="618363"/>
                  </a:lnTo>
                  <a:lnTo>
                    <a:pt x="2700261" y="615378"/>
                  </a:lnTo>
                  <a:lnTo>
                    <a:pt x="2712364" y="607225"/>
                  </a:lnTo>
                  <a:lnTo>
                    <a:pt x="2720517" y="595122"/>
                  </a:lnTo>
                  <a:lnTo>
                    <a:pt x="2722232" y="586613"/>
                  </a:lnTo>
                  <a:lnTo>
                    <a:pt x="2723515" y="580263"/>
                  </a:lnTo>
                  <a:close/>
                </a:path>
                <a:path w="6116320" h="4128770">
                  <a:moveTo>
                    <a:pt x="6115431" y="3704844"/>
                  </a:moveTo>
                  <a:lnTo>
                    <a:pt x="4827651" y="3704844"/>
                  </a:lnTo>
                  <a:lnTo>
                    <a:pt x="4827651" y="4084155"/>
                  </a:lnTo>
                  <a:lnTo>
                    <a:pt x="3589261" y="4084155"/>
                  </a:lnTo>
                  <a:lnTo>
                    <a:pt x="3587546" y="4075684"/>
                  </a:lnTo>
                  <a:lnTo>
                    <a:pt x="3579393" y="4063568"/>
                  </a:lnTo>
                  <a:lnTo>
                    <a:pt x="3567290" y="4055402"/>
                  </a:lnTo>
                  <a:lnTo>
                    <a:pt x="3552444" y="4052405"/>
                  </a:lnTo>
                  <a:lnTo>
                    <a:pt x="3537585" y="4055402"/>
                  </a:lnTo>
                  <a:lnTo>
                    <a:pt x="3525482" y="4063568"/>
                  </a:lnTo>
                  <a:lnTo>
                    <a:pt x="3517328" y="4075684"/>
                  </a:lnTo>
                  <a:lnTo>
                    <a:pt x="3514344" y="4090505"/>
                  </a:lnTo>
                  <a:lnTo>
                    <a:pt x="3517328" y="4105338"/>
                  </a:lnTo>
                  <a:lnTo>
                    <a:pt x="3525482" y="4117454"/>
                  </a:lnTo>
                  <a:lnTo>
                    <a:pt x="3537585" y="4125620"/>
                  </a:lnTo>
                  <a:lnTo>
                    <a:pt x="3552444" y="4128605"/>
                  </a:lnTo>
                  <a:lnTo>
                    <a:pt x="3567290" y="4125620"/>
                  </a:lnTo>
                  <a:lnTo>
                    <a:pt x="3579393" y="4117454"/>
                  </a:lnTo>
                  <a:lnTo>
                    <a:pt x="3587546" y="4105338"/>
                  </a:lnTo>
                  <a:lnTo>
                    <a:pt x="3589261" y="4096855"/>
                  </a:lnTo>
                  <a:lnTo>
                    <a:pt x="4840351" y="4096855"/>
                  </a:lnTo>
                  <a:lnTo>
                    <a:pt x="4840351" y="4090505"/>
                  </a:lnTo>
                  <a:lnTo>
                    <a:pt x="4840351" y="4084155"/>
                  </a:lnTo>
                  <a:lnTo>
                    <a:pt x="4840351" y="3717544"/>
                  </a:lnTo>
                  <a:lnTo>
                    <a:pt x="6115431" y="3717544"/>
                  </a:lnTo>
                  <a:lnTo>
                    <a:pt x="6115431" y="3711194"/>
                  </a:lnTo>
                  <a:lnTo>
                    <a:pt x="6115431" y="3704844"/>
                  </a:lnTo>
                  <a:close/>
                </a:path>
                <a:path w="6116320" h="4128770">
                  <a:moveTo>
                    <a:pt x="6115939" y="1812036"/>
                  </a:moveTo>
                  <a:lnTo>
                    <a:pt x="4991608" y="1812036"/>
                  </a:lnTo>
                  <a:lnTo>
                    <a:pt x="4991608" y="2173224"/>
                  </a:lnTo>
                  <a:lnTo>
                    <a:pt x="3916908" y="2173224"/>
                  </a:lnTo>
                  <a:lnTo>
                    <a:pt x="3915206" y="2164791"/>
                  </a:lnTo>
                  <a:lnTo>
                    <a:pt x="3907053" y="2152675"/>
                  </a:lnTo>
                  <a:lnTo>
                    <a:pt x="3894950" y="2144484"/>
                  </a:lnTo>
                  <a:lnTo>
                    <a:pt x="3880104" y="2141474"/>
                  </a:lnTo>
                  <a:lnTo>
                    <a:pt x="3865245" y="2144484"/>
                  </a:lnTo>
                  <a:lnTo>
                    <a:pt x="3853142" y="2152675"/>
                  </a:lnTo>
                  <a:lnTo>
                    <a:pt x="3844988" y="2164791"/>
                  </a:lnTo>
                  <a:lnTo>
                    <a:pt x="3842004" y="2179574"/>
                  </a:lnTo>
                  <a:lnTo>
                    <a:pt x="3844988" y="2194433"/>
                  </a:lnTo>
                  <a:lnTo>
                    <a:pt x="3853142" y="2206536"/>
                  </a:lnTo>
                  <a:lnTo>
                    <a:pt x="3865245" y="2214689"/>
                  </a:lnTo>
                  <a:lnTo>
                    <a:pt x="3880104" y="2217674"/>
                  </a:lnTo>
                  <a:lnTo>
                    <a:pt x="3894950" y="2214689"/>
                  </a:lnTo>
                  <a:lnTo>
                    <a:pt x="3907053" y="2206536"/>
                  </a:lnTo>
                  <a:lnTo>
                    <a:pt x="3915206" y="2194433"/>
                  </a:lnTo>
                  <a:lnTo>
                    <a:pt x="3916921" y="2185924"/>
                  </a:lnTo>
                  <a:lnTo>
                    <a:pt x="5004308" y="2185924"/>
                  </a:lnTo>
                  <a:lnTo>
                    <a:pt x="5004308" y="2179574"/>
                  </a:lnTo>
                  <a:lnTo>
                    <a:pt x="5004308" y="2173224"/>
                  </a:lnTo>
                  <a:lnTo>
                    <a:pt x="5004308" y="1824736"/>
                  </a:lnTo>
                  <a:lnTo>
                    <a:pt x="6115939" y="1824736"/>
                  </a:lnTo>
                  <a:lnTo>
                    <a:pt x="6115939" y="1818386"/>
                  </a:lnTo>
                  <a:lnTo>
                    <a:pt x="6115939" y="1812036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/>
          <p:cNvGrpSpPr/>
          <p:nvPr/>
        </p:nvGrpSpPr>
        <p:grpSpPr>
          <a:xfrm>
            <a:off x="356361" y="1369822"/>
            <a:ext cx="803910" cy="803910"/>
            <a:chOff x="356361" y="1369822"/>
            <a:chExt cx="803910" cy="803910"/>
          </a:xfrm>
        </p:grpSpPr>
        <p:sp>
          <p:nvSpPr>
            <p:cNvPr id="6" name="object 6"/>
            <p:cNvSpPr/>
            <p:nvPr/>
          </p:nvSpPr>
          <p:spPr>
            <a:xfrm>
              <a:off x="362711" y="1376172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395478" y="0"/>
                  </a:moveTo>
                  <a:lnTo>
                    <a:pt x="349357" y="2660"/>
                  </a:lnTo>
                  <a:lnTo>
                    <a:pt x="304799" y="10443"/>
                  </a:lnTo>
                  <a:lnTo>
                    <a:pt x="262100" y="23053"/>
                  </a:lnTo>
                  <a:lnTo>
                    <a:pt x="221557" y="40192"/>
                  </a:lnTo>
                  <a:lnTo>
                    <a:pt x="183467" y="61565"/>
                  </a:lnTo>
                  <a:lnTo>
                    <a:pt x="148127" y="86874"/>
                  </a:lnTo>
                  <a:lnTo>
                    <a:pt x="115833" y="115824"/>
                  </a:lnTo>
                  <a:lnTo>
                    <a:pt x="86882" y="148116"/>
                  </a:lnTo>
                  <a:lnTo>
                    <a:pt x="61571" y="183456"/>
                  </a:lnTo>
                  <a:lnTo>
                    <a:pt x="40197" y="221546"/>
                  </a:lnTo>
                  <a:lnTo>
                    <a:pt x="23056" y="262090"/>
                  </a:lnTo>
                  <a:lnTo>
                    <a:pt x="10444" y="304791"/>
                  </a:lnTo>
                  <a:lnTo>
                    <a:pt x="2660" y="349352"/>
                  </a:lnTo>
                  <a:lnTo>
                    <a:pt x="0" y="395477"/>
                  </a:lnTo>
                  <a:lnTo>
                    <a:pt x="2660" y="441603"/>
                  </a:lnTo>
                  <a:lnTo>
                    <a:pt x="10444" y="486164"/>
                  </a:lnTo>
                  <a:lnTo>
                    <a:pt x="23056" y="528865"/>
                  </a:lnTo>
                  <a:lnTo>
                    <a:pt x="40197" y="569409"/>
                  </a:lnTo>
                  <a:lnTo>
                    <a:pt x="61571" y="607499"/>
                  </a:lnTo>
                  <a:lnTo>
                    <a:pt x="86882" y="642839"/>
                  </a:lnTo>
                  <a:lnTo>
                    <a:pt x="115833" y="675131"/>
                  </a:lnTo>
                  <a:lnTo>
                    <a:pt x="148127" y="704081"/>
                  </a:lnTo>
                  <a:lnTo>
                    <a:pt x="183467" y="729390"/>
                  </a:lnTo>
                  <a:lnTo>
                    <a:pt x="221557" y="750763"/>
                  </a:lnTo>
                  <a:lnTo>
                    <a:pt x="262100" y="767902"/>
                  </a:lnTo>
                  <a:lnTo>
                    <a:pt x="304799" y="780512"/>
                  </a:lnTo>
                  <a:lnTo>
                    <a:pt x="349357" y="788295"/>
                  </a:lnTo>
                  <a:lnTo>
                    <a:pt x="395478" y="790955"/>
                  </a:lnTo>
                  <a:lnTo>
                    <a:pt x="441598" y="788295"/>
                  </a:lnTo>
                  <a:lnTo>
                    <a:pt x="486156" y="780512"/>
                  </a:lnTo>
                  <a:lnTo>
                    <a:pt x="528855" y="767902"/>
                  </a:lnTo>
                  <a:lnTo>
                    <a:pt x="569398" y="750763"/>
                  </a:lnTo>
                  <a:lnTo>
                    <a:pt x="607488" y="729390"/>
                  </a:lnTo>
                  <a:lnTo>
                    <a:pt x="642828" y="704081"/>
                  </a:lnTo>
                  <a:lnTo>
                    <a:pt x="675122" y="675131"/>
                  </a:lnTo>
                  <a:lnTo>
                    <a:pt x="704073" y="642839"/>
                  </a:lnTo>
                  <a:lnTo>
                    <a:pt x="729384" y="607499"/>
                  </a:lnTo>
                  <a:lnTo>
                    <a:pt x="750758" y="569409"/>
                  </a:lnTo>
                  <a:lnTo>
                    <a:pt x="767899" y="528865"/>
                  </a:lnTo>
                  <a:lnTo>
                    <a:pt x="780511" y="486164"/>
                  </a:lnTo>
                  <a:lnTo>
                    <a:pt x="788295" y="441603"/>
                  </a:lnTo>
                  <a:lnTo>
                    <a:pt x="790956" y="395477"/>
                  </a:lnTo>
                  <a:lnTo>
                    <a:pt x="788295" y="349352"/>
                  </a:lnTo>
                  <a:lnTo>
                    <a:pt x="780511" y="304791"/>
                  </a:lnTo>
                  <a:lnTo>
                    <a:pt x="767899" y="262090"/>
                  </a:lnTo>
                  <a:lnTo>
                    <a:pt x="750758" y="221546"/>
                  </a:lnTo>
                  <a:lnTo>
                    <a:pt x="729384" y="183456"/>
                  </a:lnTo>
                  <a:lnTo>
                    <a:pt x="704073" y="148116"/>
                  </a:lnTo>
                  <a:lnTo>
                    <a:pt x="675122" y="115824"/>
                  </a:lnTo>
                  <a:lnTo>
                    <a:pt x="642828" y="86874"/>
                  </a:lnTo>
                  <a:lnTo>
                    <a:pt x="607488" y="61565"/>
                  </a:lnTo>
                  <a:lnTo>
                    <a:pt x="569398" y="40192"/>
                  </a:lnTo>
                  <a:lnTo>
                    <a:pt x="528855" y="23053"/>
                  </a:lnTo>
                  <a:lnTo>
                    <a:pt x="486156" y="10443"/>
                  </a:lnTo>
                  <a:lnTo>
                    <a:pt x="441598" y="2660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62711" y="1376172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0" y="395477"/>
                  </a:moveTo>
                  <a:lnTo>
                    <a:pt x="2660" y="349352"/>
                  </a:lnTo>
                  <a:lnTo>
                    <a:pt x="10444" y="304791"/>
                  </a:lnTo>
                  <a:lnTo>
                    <a:pt x="23056" y="262090"/>
                  </a:lnTo>
                  <a:lnTo>
                    <a:pt x="40197" y="221546"/>
                  </a:lnTo>
                  <a:lnTo>
                    <a:pt x="61571" y="183456"/>
                  </a:lnTo>
                  <a:lnTo>
                    <a:pt x="86882" y="148116"/>
                  </a:lnTo>
                  <a:lnTo>
                    <a:pt x="115833" y="115824"/>
                  </a:lnTo>
                  <a:lnTo>
                    <a:pt x="148127" y="86874"/>
                  </a:lnTo>
                  <a:lnTo>
                    <a:pt x="183467" y="61565"/>
                  </a:lnTo>
                  <a:lnTo>
                    <a:pt x="221557" y="40192"/>
                  </a:lnTo>
                  <a:lnTo>
                    <a:pt x="262100" y="23053"/>
                  </a:lnTo>
                  <a:lnTo>
                    <a:pt x="304799" y="10443"/>
                  </a:lnTo>
                  <a:lnTo>
                    <a:pt x="349357" y="2660"/>
                  </a:lnTo>
                  <a:lnTo>
                    <a:pt x="395478" y="0"/>
                  </a:lnTo>
                  <a:lnTo>
                    <a:pt x="441598" y="2660"/>
                  </a:lnTo>
                  <a:lnTo>
                    <a:pt x="486156" y="10443"/>
                  </a:lnTo>
                  <a:lnTo>
                    <a:pt x="528855" y="23053"/>
                  </a:lnTo>
                  <a:lnTo>
                    <a:pt x="569398" y="40192"/>
                  </a:lnTo>
                  <a:lnTo>
                    <a:pt x="607488" y="61565"/>
                  </a:lnTo>
                  <a:lnTo>
                    <a:pt x="642828" y="86874"/>
                  </a:lnTo>
                  <a:lnTo>
                    <a:pt x="675122" y="115824"/>
                  </a:lnTo>
                  <a:lnTo>
                    <a:pt x="704073" y="148116"/>
                  </a:lnTo>
                  <a:lnTo>
                    <a:pt x="729384" y="183456"/>
                  </a:lnTo>
                  <a:lnTo>
                    <a:pt x="750758" y="221546"/>
                  </a:lnTo>
                  <a:lnTo>
                    <a:pt x="767899" y="262090"/>
                  </a:lnTo>
                  <a:lnTo>
                    <a:pt x="780511" y="304791"/>
                  </a:lnTo>
                  <a:lnTo>
                    <a:pt x="788295" y="349352"/>
                  </a:lnTo>
                  <a:lnTo>
                    <a:pt x="790956" y="395477"/>
                  </a:lnTo>
                  <a:lnTo>
                    <a:pt x="788295" y="441603"/>
                  </a:lnTo>
                  <a:lnTo>
                    <a:pt x="780511" y="486164"/>
                  </a:lnTo>
                  <a:lnTo>
                    <a:pt x="767899" y="528865"/>
                  </a:lnTo>
                  <a:lnTo>
                    <a:pt x="750758" y="569409"/>
                  </a:lnTo>
                  <a:lnTo>
                    <a:pt x="729384" y="607499"/>
                  </a:lnTo>
                  <a:lnTo>
                    <a:pt x="704073" y="642839"/>
                  </a:lnTo>
                  <a:lnTo>
                    <a:pt x="675122" y="675131"/>
                  </a:lnTo>
                  <a:lnTo>
                    <a:pt x="642828" y="704081"/>
                  </a:lnTo>
                  <a:lnTo>
                    <a:pt x="607488" y="729390"/>
                  </a:lnTo>
                  <a:lnTo>
                    <a:pt x="569398" y="750763"/>
                  </a:lnTo>
                  <a:lnTo>
                    <a:pt x="528855" y="767902"/>
                  </a:lnTo>
                  <a:lnTo>
                    <a:pt x="486156" y="780512"/>
                  </a:lnTo>
                  <a:lnTo>
                    <a:pt x="441598" y="788295"/>
                  </a:lnTo>
                  <a:lnTo>
                    <a:pt x="395478" y="790955"/>
                  </a:lnTo>
                  <a:lnTo>
                    <a:pt x="349357" y="788295"/>
                  </a:lnTo>
                  <a:lnTo>
                    <a:pt x="304799" y="780512"/>
                  </a:lnTo>
                  <a:lnTo>
                    <a:pt x="262100" y="767902"/>
                  </a:lnTo>
                  <a:lnTo>
                    <a:pt x="221557" y="750763"/>
                  </a:lnTo>
                  <a:lnTo>
                    <a:pt x="183467" y="729390"/>
                  </a:lnTo>
                  <a:lnTo>
                    <a:pt x="148127" y="704081"/>
                  </a:lnTo>
                  <a:lnTo>
                    <a:pt x="115833" y="675131"/>
                  </a:lnTo>
                  <a:lnTo>
                    <a:pt x="86882" y="642839"/>
                  </a:lnTo>
                  <a:lnTo>
                    <a:pt x="61571" y="607499"/>
                  </a:lnTo>
                  <a:lnTo>
                    <a:pt x="40197" y="569409"/>
                  </a:lnTo>
                  <a:lnTo>
                    <a:pt x="23056" y="528865"/>
                  </a:lnTo>
                  <a:lnTo>
                    <a:pt x="10444" y="486164"/>
                  </a:lnTo>
                  <a:lnTo>
                    <a:pt x="2660" y="441603"/>
                  </a:lnTo>
                  <a:lnTo>
                    <a:pt x="0" y="395477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544068" y="1480565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67227" y="4287011"/>
            <a:ext cx="2219325" cy="346075"/>
          </a:xfrm>
          <a:custGeom>
            <a:avLst/>
            <a:gdLst/>
            <a:ahLst/>
            <a:cxnLst/>
            <a:rect l="l" t="t" r="r" b="b"/>
            <a:pathLst>
              <a:path w="2219325" h="346075">
                <a:moveTo>
                  <a:pt x="1084072" y="332867"/>
                </a:moveTo>
                <a:lnTo>
                  <a:pt x="0" y="332867"/>
                </a:lnTo>
                <a:lnTo>
                  <a:pt x="0" y="345567"/>
                </a:lnTo>
                <a:lnTo>
                  <a:pt x="1096772" y="345567"/>
                </a:lnTo>
                <a:lnTo>
                  <a:pt x="1096772" y="339217"/>
                </a:lnTo>
                <a:lnTo>
                  <a:pt x="1084072" y="339217"/>
                </a:lnTo>
                <a:lnTo>
                  <a:pt x="1084072" y="332867"/>
                </a:lnTo>
                <a:close/>
              </a:path>
              <a:path w="2219325" h="346075">
                <a:moveTo>
                  <a:pt x="2144022" y="31750"/>
                </a:moveTo>
                <a:lnTo>
                  <a:pt x="1084072" y="31750"/>
                </a:lnTo>
                <a:lnTo>
                  <a:pt x="1084072" y="339217"/>
                </a:lnTo>
                <a:lnTo>
                  <a:pt x="1090422" y="332867"/>
                </a:lnTo>
                <a:lnTo>
                  <a:pt x="1096772" y="332867"/>
                </a:lnTo>
                <a:lnTo>
                  <a:pt x="1096772" y="44450"/>
                </a:lnTo>
                <a:lnTo>
                  <a:pt x="1090422" y="44450"/>
                </a:lnTo>
                <a:lnTo>
                  <a:pt x="1096772" y="38100"/>
                </a:lnTo>
                <a:lnTo>
                  <a:pt x="2142744" y="38100"/>
                </a:lnTo>
                <a:lnTo>
                  <a:pt x="2144022" y="31750"/>
                </a:lnTo>
                <a:close/>
              </a:path>
              <a:path w="2219325" h="346075">
                <a:moveTo>
                  <a:pt x="1096772" y="332867"/>
                </a:moveTo>
                <a:lnTo>
                  <a:pt x="1090422" y="332867"/>
                </a:lnTo>
                <a:lnTo>
                  <a:pt x="1084072" y="339217"/>
                </a:lnTo>
                <a:lnTo>
                  <a:pt x="1096772" y="339217"/>
                </a:lnTo>
                <a:lnTo>
                  <a:pt x="1096772" y="332867"/>
                </a:lnTo>
                <a:close/>
              </a:path>
              <a:path w="2219325" h="346075">
                <a:moveTo>
                  <a:pt x="2180844" y="0"/>
                </a:moveTo>
                <a:lnTo>
                  <a:pt x="2165996" y="2988"/>
                </a:lnTo>
                <a:lnTo>
                  <a:pt x="2153888" y="11144"/>
                </a:lnTo>
                <a:lnTo>
                  <a:pt x="2145732" y="23252"/>
                </a:lnTo>
                <a:lnTo>
                  <a:pt x="2142744" y="38100"/>
                </a:lnTo>
                <a:lnTo>
                  <a:pt x="2145732" y="52947"/>
                </a:lnTo>
                <a:lnTo>
                  <a:pt x="2153888" y="65055"/>
                </a:lnTo>
                <a:lnTo>
                  <a:pt x="2165996" y="73211"/>
                </a:lnTo>
                <a:lnTo>
                  <a:pt x="2180844" y="76200"/>
                </a:lnTo>
                <a:lnTo>
                  <a:pt x="2195691" y="73211"/>
                </a:lnTo>
                <a:lnTo>
                  <a:pt x="2207799" y="65055"/>
                </a:lnTo>
                <a:lnTo>
                  <a:pt x="2215955" y="52947"/>
                </a:lnTo>
                <a:lnTo>
                  <a:pt x="2217665" y="44450"/>
                </a:lnTo>
                <a:lnTo>
                  <a:pt x="2180844" y="44450"/>
                </a:lnTo>
                <a:lnTo>
                  <a:pt x="2180844" y="31750"/>
                </a:lnTo>
                <a:lnTo>
                  <a:pt x="2217665" y="31750"/>
                </a:lnTo>
                <a:lnTo>
                  <a:pt x="2215955" y="23252"/>
                </a:lnTo>
                <a:lnTo>
                  <a:pt x="2207799" y="11144"/>
                </a:lnTo>
                <a:lnTo>
                  <a:pt x="2195691" y="2988"/>
                </a:lnTo>
                <a:lnTo>
                  <a:pt x="2180844" y="0"/>
                </a:lnTo>
                <a:close/>
              </a:path>
              <a:path w="2219325" h="346075">
                <a:moveTo>
                  <a:pt x="1096772" y="38100"/>
                </a:moveTo>
                <a:lnTo>
                  <a:pt x="1090422" y="44450"/>
                </a:lnTo>
                <a:lnTo>
                  <a:pt x="1096772" y="44450"/>
                </a:lnTo>
                <a:lnTo>
                  <a:pt x="1096772" y="38100"/>
                </a:lnTo>
                <a:close/>
              </a:path>
              <a:path w="2219325" h="346075">
                <a:moveTo>
                  <a:pt x="2142744" y="38100"/>
                </a:moveTo>
                <a:lnTo>
                  <a:pt x="1096772" y="38100"/>
                </a:lnTo>
                <a:lnTo>
                  <a:pt x="1096772" y="44450"/>
                </a:lnTo>
                <a:lnTo>
                  <a:pt x="2144022" y="44450"/>
                </a:lnTo>
                <a:lnTo>
                  <a:pt x="2142744" y="38100"/>
                </a:lnTo>
                <a:close/>
              </a:path>
              <a:path w="2219325" h="346075">
                <a:moveTo>
                  <a:pt x="2217665" y="31750"/>
                </a:moveTo>
                <a:lnTo>
                  <a:pt x="2180844" y="31750"/>
                </a:lnTo>
                <a:lnTo>
                  <a:pt x="2180844" y="44450"/>
                </a:lnTo>
                <a:lnTo>
                  <a:pt x="2217665" y="44450"/>
                </a:lnTo>
                <a:lnTo>
                  <a:pt x="2218944" y="38100"/>
                </a:lnTo>
                <a:lnTo>
                  <a:pt x="2217665" y="3175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0" name="object 10"/>
          <p:cNvGrpSpPr/>
          <p:nvPr/>
        </p:nvGrpSpPr>
        <p:grpSpPr>
          <a:xfrm>
            <a:off x="395986" y="4227321"/>
            <a:ext cx="803910" cy="805180"/>
            <a:chOff x="395986" y="4227321"/>
            <a:chExt cx="803910" cy="805180"/>
          </a:xfrm>
        </p:grpSpPr>
        <p:sp>
          <p:nvSpPr>
            <p:cNvPr id="11" name="object 11"/>
            <p:cNvSpPr/>
            <p:nvPr/>
          </p:nvSpPr>
          <p:spPr>
            <a:xfrm>
              <a:off x="402336" y="4233671"/>
              <a:ext cx="791210" cy="792480"/>
            </a:xfrm>
            <a:custGeom>
              <a:avLst/>
              <a:gdLst/>
              <a:ahLst/>
              <a:cxnLst/>
              <a:rect l="l" t="t" r="r" b="b"/>
              <a:pathLst>
                <a:path w="791210" h="792479">
                  <a:moveTo>
                    <a:pt x="395478" y="0"/>
                  </a:moveTo>
                  <a:lnTo>
                    <a:pt x="349357" y="2666"/>
                  </a:lnTo>
                  <a:lnTo>
                    <a:pt x="304799" y="10465"/>
                  </a:lnTo>
                  <a:lnTo>
                    <a:pt x="262100" y="23102"/>
                  </a:lnTo>
                  <a:lnTo>
                    <a:pt x="221557" y="40277"/>
                  </a:lnTo>
                  <a:lnTo>
                    <a:pt x="183467" y="61693"/>
                  </a:lnTo>
                  <a:lnTo>
                    <a:pt x="148127" y="87054"/>
                  </a:lnTo>
                  <a:lnTo>
                    <a:pt x="115833" y="116062"/>
                  </a:lnTo>
                  <a:lnTo>
                    <a:pt x="86882" y="148418"/>
                  </a:lnTo>
                  <a:lnTo>
                    <a:pt x="61571" y="183827"/>
                  </a:lnTo>
                  <a:lnTo>
                    <a:pt x="40197" y="221990"/>
                  </a:lnTo>
                  <a:lnTo>
                    <a:pt x="23056" y="262611"/>
                  </a:lnTo>
                  <a:lnTo>
                    <a:pt x="10444" y="305390"/>
                  </a:lnTo>
                  <a:lnTo>
                    <a:pt x="2660" y="350033"/>
                  </a:lnTo>
                  <a:lnTo>
                    <a:pt x="0" y="396239"/>
                  </a:lnTo>
                  <a:lnTo>
                    <a:pt x="2660" y="442446"/>
                  </a:lnTo>
                  <a:lnTo>
                    <a:pt x="10444" y="487089"/>
                  </a:lnTo>
                  <a:lnTo>
                    <a:pt x="23056" y="529868"/>
                  </a:lnTo>
                  <a:lnTo>
                    <a:pt x="40197" y="570489"/>
                  </a:lnTo>
                  <a:lnTo>
                    <a:pt x="61571" y="608652"/>
                  </a:lnTo>
                  <a:lnTo>
                    <a:pt x="86882" y="644061"/>
                  </a:lnTo>
                  <a:lnTo>
                    <a:pt x="115833" y="676417"/>
                  </a:lnTo>
                  <a:lnTo>
                    <a:pt x="148127" y="705425"/>
                  </a:lnTo>
                  <a:lnTo>
                    <a:pt x="183467" y="730786"/>
                  </a:lnTo>
                  <a:lnTo>
                    <a:pt x="221557" y="752202"/>
                  </a:lnTo>
                  <a:lnTo>
                    <a:pt x="262100" y="769377"/>
                  </a:lnTo>
                  <a:lnTo>
                    <a:pt x="304799" y="782014"/>
                  </a:lnTo>
                  <a:lnTo>
                    <a:pt x="349357" y="789813"/>
                  </a:lnTo>
                  <a:lnTo>
                    <a:pt x="395478" y="792479"/>
                  </a:lnTo>
                  <a:lnTo>
                    <a:pt x="441598" y="789813"/>
                  </a:lnTo>
                  <a:lnTo>
                    <a:pt x="486156" y="782014"/>
                  </a:lnTo>
                  <a:lnTo>
                    <a:pt x="528855" y="769377"/>
                  </a:lnTo>
                  <a:lnTo>
                    <a:pt x="569398" y="752202"/>
                  </a:lnTo>
                  <a:lnTo>
                    <a:pt x="607488" y="730786"/>
                  </a:lnTo>
                  <a:lnTo>
                    <a:pt x="642828" y="705425"/>
                  </a:lnTo>
                  <a:lnTo>
                    <a:pt x="675122" y="676417"/>
                  </a:lnTo>
                  <a:lnTo>
                    <a:pt x="704073" y="644061"/>
                  </a:lnTo>
                  <a:lnTo>
                    <a:pt x="729384" y="608652"/>
                  </a:lnTo>
                  <a:lnTo>
                    <a:pt x="750758" y="570489"/>
                  </a:lnTo>
                  <a:lnTo>
                    <a:pt x="767899" y="529868"/>
                  </a:lnTo>
                  <a:lnTo>
                    <a:pt x="780511" y="487089"/>
                  </a:lnTo>
                  <a:lnTo>
                    <a:pt x="788295" y="442446"/>
                  </a:lnTo>
                  <a:lnTo>
                    <a:pt x="790955" y="396239"/>
                  </a:lnTo>
                  <a:lnTo>
                    <a:pt x="788295" y="350033"/>
                  </a:lnTo>
                  <a:lnTo>
                    <a:pt x="780511" y="305390"/>
                  </a:lnTo>
                  <a:lnTo>
                    <a:pt x="767899" y="262611"/>
                  </a:lnTo>
                  <a:lnTo>
                    <a:pt x="750758" y="221990"/>
                  </a:lnTo>
                  <a:lnTo>
                    <a:pt x="729384" y="183827"/>
                  </a:lnTo>
                  <a:lnTo>
                    <a:pt x="704073" y="148418"/>
                  </a:lnTo>
                  <a:lnTo>
                    <a:pt x="675122" y="116062"/>
                  </a:lnTo>
                  <a:lnTo>
                    <a:pt x="642828" y="87054"/>
                  </a:lnTo>
                  <a:lnTo>
                    <a:pt x="607488" y="61693"/>
                  </a:lnTo>
                  <a:lnTo>
                    <a:pt x="569398" y="40277"/>
                  </a:lnTo>
                  <a:lnTo>
                    <a:pt x="528855" y="23102"/>
                  </a:lnTo>
                  <a:lnTo>
                    <a:pt x="486156" y="10465"/>
                  </a:lnTo>
                  <a:lnTo>
                    <a:pt x="441598" y="2666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402336" y="4233671"/>
              <a:ext cx="791210" cy="792480"/>
            </a:xfrm>
            <a:custGeom>
              <a:avLst/>
              <a:gdLst/>
              <a:ahLst/>
              <a:cxnLst/>
              <a:rect l="l" t="t" r="r" b="b"/>
              <a:pathLst>
                <a:path w="791210" h="792479">
                  <a:moveTo>
                    <a:pt x="0" y="396239"/>
                  </a:moveTo>
                  <a:lnTo>
                    <a:pt x="2660" y="350033"/>
                  </a:lnTo>
                  <a:lnTo>
                    <a:pt x="10444" y="305390"/>
                  </a:lnTo>
                  <a:lnTo>
                    <a:pt x="23056" y="262611"/>
                  </a:lnTo>
                  <a:lnTo>
                    <a:pt x="40197" y="221990"/>
                  </a:lnTo>
                  <a:lnTo>
                    <a:pt x="61571" y="183827"/>
                  </a:lnTo>
                  <a:lnTo>
                    <a:pt x="86882" y="148418"/>
                  </a:lnTo>
                  <a:lnTo>
                    <a:pt x="115833" y="116062"/>
                  </a:lnTo>
                  <a:lnTo>
                    <a:pt x="148127" y="87054"/>
                  </a:lnTo>
                  <a:lnTo>
                    <a:pt x="183467" y="61693"/>
                  </a:lnTo>
                  <a:lnTo>
                    <a:pt x="221557" y="40277"/>
                  </a:lnTo>
                  <a:lnTo>
                    <a:pt x="262100" y="23102"/>
                  </a:lnTo>
                  <a:lnTo>
                    <a:pt x="304799" y="10465"/>
                  </a:lnTo>
                  <a:lnTo>
                    <a:pt x="349357" y="2666"/>
                  </a:lnTo>
                  <a:lnTo>
                    <a:pt x="395478" y="0"/>
                  </a:lnTo>
                  <a:lnTo>
                    <a:pt x="441598" y="2666"/>
                  </a:lnTo>
                  <a:lnTo>
                    <a:pt x="486156" y="10465"/>
                  </a:lnTo>
                  <a:lnTo>
                    <a:pt x="528855" y="23102"/>
                  </a:lnTo>
                  <a:lnTo>
                    <a:pt x="569398" y="40277"/>
                  </a:lnTo>
                  <a:lnTo>
                    <a:pt x="607488" y="61693"/>
                  </a:lnTo>
                  <a:lnTo>
                    <a:pt x="642828" y="87054"/>
                  </a:lnTo>
                  <a:lnTo>
                    <a:pt x="675122" y="116062"/>
                  </a:lnTo>
                  <a:lnTo>
                    <a:pt x="704073" y="148418"/>
                  </a:lnTo>
                  <a:lnTo>
                    <a:pt x="729384" y="183827"/>
                  </a:lnTo>
                  <a:lnTo>
                    <a:pt x="750758" y="221990"/>
                  </a:lnTo>
                  <a:lnTo>
                    <a:pt x="767899" y="262611"/>
                  </a:lnTo>
                  <a:lnTo>
                    <a:pt x="780511" y="305390"/>
                  </a:lnTo>
                  <a:lnTo>
                    <a:pt x="788295" y="350033"/>
                  </a:lnTo>
                  <a:lnTo>
                    <a:pt x="790955" y="396239"/>
                  </a:lnTo>
                  <a:lnTo>
                    <a:pt x="788295" y="442446"/>
                  </a:lnTo>
                  <a:lnTo>
                    <a:pt x="780511" y="487089"/>
                  </a:lnTo>
                  <a:lnTo>
                    <a:pt x="767899" y="529868"/>
                  </a:lnTo>
                  <a:lnTo>
                    <a:pt x="750758" y="570489"/>
                  </a:lnTo>
                  <a:lnTo>
                    <a:pt x="729384" y="608652"/>
                  </a:lnTo>
                  <a:lnTo>
                    <a:pt x="704073" y="644061"/>
                  </a:lnTo>
                  <a:lnTo>
                    <a:pt x="675122" y="676417"/>
                  </a:lnTo>
                  <a:lnTo>
                    <a:pt x="642828" y="705425"/>
                  </a:lnTo>
                  <a:lnTo>
                    <a:pt x="607488" y="730786"/>
                  </a:lnTo>
                  <a:lnTo>
                    <a:pt x="569398" y="752202"/>
                  </a:lnTo>
                  <a:lnTo>
                    <a:pt x="528855" y="769377"/>
                  </a:lnTo>
                  <a:lnTo>
                    <a:pt x="486156" y="782014"/>
                  </a:lnTo>
                  <a:lnTo>
                    <a:pt x="441598" y="789813"/>
                  </a:lnTo>
                  <a:lnTo>
                    <a:pt x="395478" y="792479"/>
                  </a:lnTo>
                  <a:lnTo>
                    <a:pt x="349357" y="789813"/>
                  </a:lnTo>
                  <a:lnTo>
                    <a:pt x="304799" y="782014"/>
                  </a:lnTo>
                  <a:lnTo>
                    <a:pt x="262100" y="769377"/>
                  </a:lnTo>
                  <a:lnTo>
                    <a:pt x="221557" y="752202"/>
                  </a:lnTo>
                  <a:lnTo>
                    <a:pt x="183467" y="730786"/>
                  </a:lnTo>
                  <a:lnTo>
                    <a:pt x="148127" y="705425"/>
                  </a:lnTo>
                  <a:lnTo>
                    <a:pt x="115833" y="676417"/>
                  </a:lnTo>
                  <a:lnTo>
                    <a:pt x="86882" y="644061"/>
                  </a:lnTo>
                  <a:lnTo>
                    <a:pt x="61571" y="608652"/>
                  </a:lnTo>
                  <a:lnTo>
                    <a:pt x="40197" y="570489"/>
                  </a:lnTo>
                  <a:lnTo>
                    <a:pt x="23056" y="529868"/>
                  </a:lnTo>
                  <a:lnTo>
                    <a:pt x="10444" y="487089"/>
                  </a:lnTo>
                  <a:lnTo>
                    <a:pt x="2660" y="442446"/>
                  </a:lnTo>
                  <a:lnTo>
                    <a:pt x="0" y="396239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583691" y="4339844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704845" y="5160009"/>
            <a:ext cx="803910" cy="803910"/>
            <a:chOff x="2704845" y="5160009"/>
            <a:chExt cx="803910" cy="803910"/>
          </a:xfrm>
        </p:grpSpPr>
        <p:sp>
          <p:nvSpPr>
            <p:cNvPr id="15" name="object 15"/>
            <p:cNvSpPr/>
            <p:nvPr/>
          </p:nvSpPr>
          <p:spPr>
            <a:xfrm>
              <a:off x="2711195" y="5166359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395478" y="0"/>
                  </a:moveTo>
                  <a:lnTo>
                    <a:pt x="349352" y="2660"/>
                  </a:lnTo>
                  <a:lnTo>
                    <a:pt x="304791" y="10443"/>
                  </a:lnTo>
                  <a:lnTo>
                    <a:pt x="262090" y="23053"/>
                  </a:lnTo>
                  <a:lnTo>
                    <a:pt x="221546" y="40192"/>
                  </a:lnTo>
                  <a:lnTo>
                    <a:pt x="183456" y="61565"/>
                  </a:lnTo>
                  <a:lnTo>
                    <a:pt x="148116" y="86874"/>
                  </a:lnTo>
                  <a:lnTo>
                    <a:pt x="115823" y="115824"/>
                  </a:lnTo>
                  <a:lnTo>
                    <a:pt x="86874" y="148116"/>
                  </a:lnTo>
                  <a:lnTo>
                    <a:pt x="61565" y="183456"/>
                  </a:lnTo>
                  <a:lnTo>
                    <a:pt x="40192" y="221546"/>
                  </a:lnTo>
                  <a:lnTo>
                    <a:pt x="23053" y="262090"/>
                  </a:lnTo>
                  <a:lnTo>
                    <a:pt x="10443" y="304791"/>
                  </a:lnTo>
                  <a:lnTo>
                    <a:pt x="2660" y="349352"/>
                  </a:lnTo>
                  <a:lnTo>
                    <a:pt x="0" y="395477"/>
                  </a:lnTo>
                  <a:lnTo>
                    <a:pt x="2660" y="441598"/>
                  </a:lnTo>
                  <a:lnTo>
                    <a:pt x="10443" y="486156"/>
                  </a:lnTo>
                  <a:lnTo>
                    <a:pt x="23053" y="528855"/>
                  </a:lnTo>
                  <a:lnTo>
                    <a:pt x="40192" y="569398"/>
                  </a:lnTo>
                  <a:lnTo>
                    <a:pt x="61565" y="607488"/>
                  </a:lnTo>
                  <a:lnTo>
                    <a:pt x="86874" y="642828"/>
                  </a:lnTo>
                  <a:lnTo>
                    <a:pt x="115823" y="675122"/>
                  </a:lnTo>
                  <a:lnTo>
                    <a:pt x="148116" y="704073"/>
                  </a:lnTo>
                  <a:lnTo>
                    <a:pt x="183456" y="729384"/>
                  </a:lnTo>
                  <a:lnTo>
                    <a:pt x="221546" y="750758"/>
                  </a:lnTo>
                  <a:lnTo>
                    <a:pt x="262090" y="767899"/>
                  </a:lnTo>
                  <a:lnTo>
                    <a:pt x="304791" y="780511"/>
                  </a:lnTo>
                  <a:lnTo>
                    <a:pt x="349352" y="788295"/>
                  </a:lnTo>
                  <a:lnTo>
                    <a:pt x="395478" y="790955"/>
                  </a:lnTo>
                  <a:lnTo>
                    <a:pt x="441603" y="788295"/>
                  </a:lnTo>
                  <a:lnTo>
                    <a:pt x="486164" y="780511"/>
                  </a:lnTo>
                  <a:lnTo>
                    <a:pt x="528865" y="767899"/>
                  </a:lnTo>
                  <a:lnTo>
                    <a:pt x="569409" y="750758"/>
                  </a:lnTo>
                  <a:lnTo>
                    <a:pt x="607499" y="729384"/>
                  </a:lnTo>
                  <a:lnTo>
                    <a:pt x="642839" y="704073"/>
                  </a:lnTo>
                  <a:lnTo>
                    <a:pt x="675132" y="675122"/>
                  </a:lnTo>
                  <a:lnTo>
                    <a:pt x="704081" y="642828"/>
                  </a:lnTo>
                  <a:lnTo>
                    <a:pt x="729390" y="607488"/>
                  </a:lnTo>
                  <a:lnTo>
                    <a:pt x="750763" y="569398"/>
                  </a:lnTo>
                  <a:lnTo>
                    <a:pt x="767902" y="528855"/>
                  </a:lnTo>
                  <a:lnTo>
                    <a:pt x="780512" y="486156"/>
                  </a:lnTo>
                  <a:lnTo>
                    <a:pt x="788295" y="441598"/>
                  </a:lnTo>
                  <a:lnTo>
                    <a:pt x="790956" y="395477"/>
                  </a:lnTo>
                  <a:lnTo>
                    <a:pt x="788295" y="349352"/>
                  </a:lnTo>
                  <a:lnTo>
                    <a:pt x="780512" y="304791"/>
                  </a:lnTo>
                  <a:lnTo>
                    <a:pt x="767902" y="262090"/>
                  </a:lnTo>
                  <a:lnTo>
                    <a:pt x="750763" y="221546"/>
                  </a:lnTo>
                  <a:lnTo>
                    <a:pt x="729390" y="183456"/>
                  </a:lnTo>
                  <a:lnTo>
                    <a:pt x="704081" y="148116"/>
                  </a:lnTo>
                  <a:lnTo>
                    <a:pt x="675132" y="115823"/>
                  </a:lnTo>
                  <a:lnTo>
                    <a:pt x="642839" y="86874"/>
                  </a:lnTo>
                  <a:lnTo>
                    <a:pt x="607499" y="61565"/>
                  </a:lnTo>
                  <a:lnTo>
                    <a:pt x="569409" y="40192"/>
                  </a:lnTo>
                  <a:lnTo>
                    <a:pt x="528865" y="23053"/>
                  </a:lnTo>
                  <a:lnTo>
                    <a:pt x="486164" y="10443"/>
                  </a:lnTo>
                  <a:lnTo>
                    <a:pt x="441603" y="2660"/>
                  </a:lnTo>
                  <a:lnTo>
                    <a:pt x="39547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711195" y="5166359"/>
              <a:ext cx="791210" cy="791210"/>
            </a:xfrm>
            <a:custGeom>
              <a:avLst/>
              <a:gdLst/>
              <a:ahLst/>
              <a:cxnLst/>
              <a:rect l="l" t="t" r="r" b="b"/>
              <a:pathLst>
                <a:path w="791210" h="791210">
                  <a:moveTo>
                    <a:pt x="0" y="395477"/>
                  </a:moveTo>
                  <a:lnTo>
                    <a:pt x="2660" y="349352"/>
                  </a:lnTo>
                  <a:lnTo>
                    <a:pt x="10443" y="304791"/>
                  </a:lnTo>
                  <a:lnTo>
                    <a:pt x="23053" y="262090"/>
                  </a:lnTo>
                  <a:lnTo>
                    <a:pt x="40192" y="221546"/>
                  </a:lnTo>
                  <a:lnTo>
                    <a:pt x="61565" y="183456"/>
                  </a:lnTo>
                  <a:lnTo>
                    <a:pt x="86874" y="148116"/>
                  </a:lnTo>
                  <a:lnTo>
                    <a:pt x="115823" y="115824"/>
                  </a:lnTo>
                  <a:lnTo>
                    <a:pt x="148116" y="86874"/>
                  </a:lnTo>
                  <a:lnTo>
                    <a:pt x="183456" y="61565"/>
                  </a:lnTo>
                  <a:lnTo>
                    <a:pt x="221546" y="40192"/>
                  </a:lnTo>
                  <a:lnTo>
                    <a:pt x="262090" y="23053"/>
                  </a:lnTo>
                  <a:lnTo>
                    <a:pt x="304791" y="10443"/>
                  </a:lnTo>
                  <a:lnTo>
                    <a:pt x="349352" y="2660"/>
                  </a:lnTo>
                  <a:lnTo>
                    <a:pt x="395478" y="0"/>
                  </a:lnTo>
                  <a:lnTo>
                    <a:pt x="441603" y="2660"/>
                  </a:lnTo>
                  <a:lnTo>
                    <a:pt x="486164" y="10443"/>
                  </a:lnTo>
                  <a:lnTo>
                    <a:pt x="528865" y="23053"/>
                  </a:lnTo>
                  <a:lnTo>
                    <a:pt x="569409" y="40192"/>
                  </a:lnTo>
                  <a:lnTo>
                    <a:pt x="607499" y="61565"/>
                  </a:lnTo>
                  <a:lnTo>
                    <a:pt x="642839" y="86874"/>
                  </a:lnTo>
                  <a:lnTo>
                    <a:pt x="675132" y="115823"/>
                  </a:lnTo>
                  <a:lnTo>
                    <a:pt x="704081" y="148116"/>
                  </a:lnTo>
                  <a:lnTo>
                    <a:pt x="729390" y="183456"/>
                  </a:lnTo>
                  <a:lnTo>
                    <a:pt x="750763" y="221546"/>
                  </a:lnTo>
                  <a:lnTo>
                    <a:pt x="767902" y="262090"/>
                  </a:lnTo>
                  <a:lnTo>
                    <a:pt x="780512" y="304791"/>
                  </a:lnTo>
                  <a:lnTo>
                    <a:pt x="788295" y="349352"/>
                  </a:lnTo>
                  <a:lnTo>
                    <a:pt x="790956" y="395477"/>
                  </a:lnTo>
                  <a:lnTo>
                    <a:pt x="788295" y="441598"/>
                  </a:lnTo>
                  <a:lnTo>
                    <a:pt x="780512" y="486156"/>
                  </a:lnTo>
                  <a:lnTo>
                    <a:pt x="767902" y="528855"/>
                  </a:lnTo>
                  <a:lnTo>
                    <a:pt x="750763" y="569398"/>
                  </a:lnTo>
                  <a:lnTo>
                    <a:pt x="729390" y="607488"/>
                  </a:lnTo>
                  <a:lnTo>
                    <a:pt x="704081" y="642828"/>
                  </a:lnTo>
                  <a:lnTo>
                    <a:pt x="675132" y="675122"/>
                  </a:lnTo>
                  <a:lnTo>
                    <a:pt x="642839" y="704073"/>
                  </a:lnTo>
                  <a:lnTo>
                    <a:pt x="607499" y="729384"/>
                  </a:lnTo>
                  <a:lnTo>
                    <a:pt x="569409" y="750758"/>
                  </a:lnTo>
                  <a:lnTo>
                    <a:pt x="528865" y="767899"/>
                  </a:lnTo>
                  <a:lnTo>
                    <a:pt x="486164" y="780511"/>
                  </a:lnTo>
                  <a:lnTo>
                    <a:pt x="441603" y="788295"/>
                  </a:lnTo>
                  <a:lnTo>
                    <a:pt x="395478" y="790955"/>
                  </a:lnTo>
                  <a:lnTo>
                    <a:pt x="349352" y="788295"/>
                  </a:lnTo>
                  <a:lnTo>
                    <a:pt x="304791" y="780511"/>
                  </a:lnTo>
                  <a:lnTo>
                    <a:pt x="262090" y="767899"/>
                  </a:lnTo>
                  <a:lnTo>
                    <a:pt x="221546" y="750758"/>
                  </a:lnTo>
                  <a:lnTo>
                    <a:pt x="183456" y="729384"/>
                  </a:lnTo>
                  <a:lnTo>
                    <a:pt x="148116" y="704073"/>
                  </a:lnTo>
                  <a:lnTo>
                    <a:pt x="115823" y="675122"/>
                  </a:lnTo>
                  <a:lnTo>
                    <a:pt x="86874" y="642828"/>
                  </a:lnTo>
                  <a:lnTo>
                    <a:pt x="61565" y="607488"/>
                  </a:lnTo>
                  <a:lnTo>
                    <a:pt x="40192" y="569398"/>
                  </a:lnTo>
                  <a:lnTo>
                    <a:pt x="23053" y="528855"/>
                  </a:lnTo>
                  <a:lnTo>
                    <a:pt x="10443" y="486156"/>
                  </a:lnTo>
                  <a:lnTo>
                    <a:pt x="2660" y="441598"/>
                  </a:lnTo>
                  <a:lnTo>
                    <a:pt x="0" y="395477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2893186" y="5271668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92768" y="1967483"/>
            <a:ext cx="1689100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6.293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24%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992357" y="1796542"/>
            <a:ext cx="805180" cy="803910"/>
            <a:chOff x="10992357" y="1796542"/>
            <a:chExt cx="805180" cy="803910"/>
          </a:xfrm>
        </p:grpSpPr>
        <p:sp>
          <p:nvSpPr>
            <p:cNvPr id="20" name="object 20"/>
            <p:cNvSpPr/>
            <p:nvPr/>
          </p:nvSpPr>
          <p:spPr>
            <a:xfrm>
              <a:off x="10998707" y="1802892"/>
              <a:ext cx="792480" cy="791210"/>
            </a:xfrm>
            <a:custGeom>
              <a:avLst/>
              <a:gdLst/>
              <a:ahLst/>
              <a:cxnLst/>
              <a:rect l="l" t="t" r="r" b="b"/>
              <a:pathLst>
                <a:path w="792479" h="791210">
                  <a:moveTo>
                    <a:pt x="396240" y="0"/>
                  </a:moveTo>
                  <a:lnTo>
                    <a:pt x="350033" y="2660"/>
                  </a:lnTo>
                  <a:lnTo>
                    <a:pt x="305390" y="10443"/>
                  </a:lnTo>
                  <a:lnTo>
                    <a:pt x="262611" y="23053"/>
                  </a:lnTo>
                  <a:lnTo>
                    <a:pt x="221990" y="40192"/>
                  </a:lnTo>
                  <a:lnTo>
                    <a:pt x="183827" y="61565"/>
                  </a:lnTo>
                  <a:lnTo>
                    <a:pt x="148418" y="86874"/>
                  </a:lnTo>
                  <a:lnTo>
                    <a:pt x="116062" y="115824"/>
                  </a:lnTo>
                  <a:lnTo>
                    <a:pt x="87054" y="148116"/>
                  </a:lnTo>
                  <a:lnTo>
                    <a:pt x="61693" y="183456"/>
                  </a:lnTo>
                  <a:lnTo>
                    <a:pt x="40277" y="221546"/>
                  </a:lnTo>
                  <a:lnTo>
                    <a:pt x="23102" y="262090"/>
                  </a:lnTo>
                  <a:lnTo>
                    <a:pt x="10465" y="304791"/>
                  </a:lnTo>
                  <a:lnTo>
                    <a:pt x="2666" y="349352"/>
                  </a:lnTo>
                  <a:lnTo>
                    <a:pt x="0" y="395478"/>
                  </a:lnTo>
                  <a:lnTo>
                    <a:pt x="2666" y="441603"/>
                  </a:lnTo>
                  <a:lnTo>
                    <a:pt x="10465" y="486164"/>
                  </a:lnTo>
                  <a:lnTo>
                    <a:pt x="23102" y="528865"/>
                  </a:lnTo>
                  <a:lnTo>
                    <a:pt x="40277" y="569409"/>
                  </a:lnTo>
                  <a:lnTo>
                    <a:pt x="61693" y="607499"/>
                  </a:lnTo>
                  <a:lnTo>
                    <a:pt x="87054" y="642839"/>
                  </a:lnTo>
                  <a:lnTo>
                    <a:pt x="116062" y="675132"/>
                  </a:lnTo>
                  <a:lnTo>
                    <a:pt x="148418" y="704081"/>
                  </a:lnTo>
                  <a:lnTo>
                    <a:pt x="183827" y="729390"/>
                  </a:lnTo>
                  <a:lnTo>
                    <a:pt x="221990" y="750763"/>
                  </a:lnTo>
                  <a:lnTo>
                    <a:pt x="262611" y="767902"/>
                  </a:lnTo>
                  <a:lnTo>
                    <a:pt x="305390" y="780512"/>
                  </a:lnTo>
                  <a:lnTo>
                    <a:pt x="350033" y="788295"/>
                  </a:lnTo>
                  <a:lnTo>
                    <a:pt x="396240" y="790956"/>
                  </a:lnTo>
                  <a:lnTo>
                    <a:pt x="442446" y="788295"/>
                  </a:lnTo>
                  <a:lnTo>
                    <a:pt x="487089" y="780512"/>
                  </a:lnTo>
                  <a:lnTo>
                    <a:pt x="529868" y="767902"/>
                  </a:lnTo>
                  <a:lnTo>
                    <a:pt x="570489" y="750763"/>
                  </a:lnTo>
                  <a:lnTo>
                    <a:pt x="608652" y="729390"/>
                  </a:lnTo>
                  <a:lnTo>
                    <a:pt x="644061" y="704081"/>
                  </a:lnTo>
                  <a:lnTo>
                    <a:pt x="676417" y="675132"/>
                  </a:lnTo>
                  <a:lnTo>
                    <a:pt x="705425" y="642839"/>
                  </a:lnTo>
                  <a:lnTo>
                    <a:pt x="730786" y="607499"/>
                  </a:lnTo>
                  <a:lnTo>
                    <a:pt x="752202" y="569409"/>
                  </a:lnTo>
                  <a:lnTo>
                    <a:pt x="769377" y="528865"/>
                  </a:lnTo>
                  <a:lnTo>
                    <a:pt x="782014" y="486164"/>
                  </a:lnTo>
                  <a:lnTo>
                    <a:pt x="789813" y="441603"/>
                  </a:lnTo>
                  <a:lnTo>
                    <a:pt x="792480" y="395478"/>
                  </a:lnTo>
                  <a:lnTo>
                    <a:pt x="789813" y="349352"/>
                  </a:lnTo>
                  <a:lnTo>
                    <a:pt x="782014" y="304791"/>
                  </a:lnTo>
                  <a:lnTo>
                    <a:pt x="769377" y="262090"/>
                  </a:lnTo>
                  <a:lnTo>
                    <a:pt x="752202" y="221546"/>
                  </a:lnTo>
                  <a:lnTo>
                    <a:pt x="730786" y="183456"/>
                  </a:lnTo>
                  <a:lnTo>
                    <a:pt x="705425" y="148116"/>
                  </a:lnTo>
                  <a:lnTo>
                    <a:pt x="676417" y="115824"/>
                  </a:lnTo>
                  <a:lnTo>
                    <a:pt x="644061" y="86874"/>
                  </a:lnTo>
                  <a:lnTo>
                    <a:pt x="608652" y="61565"/>
                  </a:lnTo>
                  <a:lnTo>
                    <a:pt x="570489" y="40192"/>
                  </a:lnTo>
                  <a:lnTo>
                    <a:pt x="529868" y="23053"/>
                  </a:lnTo>
                  <a:lnTo>
                    <a:pt x="487089" y="10443"/>
                  </a:lnTo>
                  <a:lnTo>
                    <a:pt x="442446" y="2660"/>
                  </a:lnTo>
                  <a:lnTo>
                    <a:pt x="39624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10998707" y="1802892"/>
              <a:ext cx="792480" cy="791210"/>
            </a:xfrm>
            <a:custGeom>
              <a:avLst/>
              <a:gdLst/>
              <a:ahLst/>
              <a:cxnLst/>
              <a:rect l="l" t="t" r="r" b="b"/>
              <a:pathLst>
                <a:path w="792479" h="791210">
                  <a:moveTo>
                    <a:pt x="0" y="395478"/>
                  </a:moveTo>
                  <a:lnTo>
                    <a:pt x="2666" y="349352"/>
                  </a:lnTo>
                  <a:lnTo>
                    <a:pt x="10465" y="304791"/>
                  </a:lnTo>
                  <a:lnTo>
                    <a:pt x="23102" y="262090"/>
                  </a:lnTo>
                  <a:lnTo>
                    <a:pt x="40277" y="221546"/>
                  </a:lnTo>
                  <a:lnTo>
                    <a:pt x="61693" y="183456"/>
                  </a:lnTo>
                  <a:lnTo>
                    <a:pt x="87054" y="148116"/>
                  </a:lnTo>
                  <a:lnTo>
                    <a:pt x="116062" y="115824"/>
                  </a:lnTo>
                  <a:lnTo>
                    <a:pt x="148418" y="86874"/>
                  </a:lnTo>
                  <a:lnTo>
                    <a:pt x="183827" y="61565"/>
                  </a:lnTo>
                  <a:lnTo>
                    <a:pt x="221990" y="40192"/>
                  </a:lnTo>
                  <a:lnTo>
                    <a:pt x="262611" y="23053"/>
                  </a:lnTo>
                  <a:lnTo>
                    <a:pt x="305390" y="10443"/>
                  </a:lnTo>
                  <a:lnTo>
                    <a:pt x="350033" y="2660"/>
                  </a:lnTo>
                  <a:lnTo>
                    <a:pt x="396240" y="0"/>
                  </a:lnTo>
                  <a:lnTo>
                    <a:pt x="442446" y="2660"/>
                  </a:lnTo>
                  <a:lnTo>
                    <a:pt x="487089" y="10443"/>
                  </a:lnTo>
                  <a:lnTo>
                    <a:pt x="529868" y="23053"/>
                  </a:lnTo>
                  <a:lnTo>
                    <a:pt x="570489" y="40192"/>
                  </a:lnTo>
                  <a:lnTo>
                    <a:pt x="608652" y="61565"/>
                  </a:lnTo>
                  <a:lnTo>
                    <a:pt x="644061" y="86874"/>
                  </a:lnTo>
                  <a:lnTo>
                    <a:pt x="676417" y="115824"/>
                  </a:lnTo>
                  <a:lnTo>
                    <a:pt x="705425" y="148116"/>
                  </a:lnTo>
                  <a:lnTo>
                    <a:pt x="730786" y="183456"/>
                  </a:lnTo>
                  <a:lnTo>
                    <a:pt x="752202" y="221546"/>
                  </a:lnTo>
                  <a:lnTo>
                    <a:pt x="769377" y="262090"/>
                  </a:lnTo>
                  <a:lnTo>
                    <a:pt x="782014" y="304791"/>
                  </a:lnTo>
                  <a:lnTo>
                    <a:pt x="789813" y="349352"/>
                  </a:lnTo>
                  <a:lnTo>
                    <a:pt x="792480" y="395478"/>
                  </a:lnTo>
                  <a:lnTo>
                    <a:pt x="789813" y="441603"/>
                  </a:lnTo>
                  <a:lnTo>
                    <a:pt x="782014" y="486164"/>
                  </a:lnTo>
                  <a:lnTo>
                    <a:pt x="769377" y="528865"/>
                  </a:lnTo>
                  <a:lnTo>
                    <a:pt x="752202" y="569409"/>
                  </a:lnTo>
                  <a:lnTo>
                    <a:pt x="730786" y="607499"/>
                  </a:lnTo>
                  <a:lnTo>
                    <a:pt x="705425" y="642839"/>
                  </a:lnTo>
                  <a:lnTo>
                    <a:pt x="676417" y="675132"/>
                  </a:lnTo>
                  <a:lnTo>
                    <a:pt x="644061" y="704081"/>
                  </a:lnTo>
                  <a:lnTo>
                    <a:pt x="608652" y="729390"/>
                  </a:lnTo>
                  <a:lnTo>
                    <a:pt x="570489" y="750763"/>
                  </a:lnTo>
                  <a:lnTo>
                    <a:pt x="529868" y="767902"/>
                  </a:lnTo>
                  <a:lnTo>
                    <a:pt x="487089" y="780512"/>
                  </a:lnTo>
                  <a:lnTo>
                    <a:pt x="442446" y="788295"/>
                  </a:lnTo>
                  <a:lnTo>
                    <a:pt x="396240" y="790956"/>
                  </a:lnTo>
                  <a:lnTo>
                    <a:pt x="350033" y="788295"/>
                  </a:lnTo>
                  <a:lnTo>
                    <a:pt x="305390" y="780512"/>
                  </a:lnTo>
                  <a:lnTo>
                    <a:pt x="262611" y="767902"/>
                  </a:lnTo>
                  <a:lnTo>
                    <a:pt x="221990" y="750763"/>
                  </a:lnTo>
                  <a:lnTo>
                    <a:pt x="183827" y="729390"/>
                  </a:lnTo>
                  <a:lnTo>
                    <a:pt x="148418" y="704081"/>
                  </a:lnTo>
                  <a:lnTo>
                    <a:pt x="116062" y="675132"/>
                  </a:lnTo>
                  <a:lnTo>
                    <a:pt x="87054" y="642839"/>
                  </a:lnTo>
                  <a:lnTo>
                    <a:pt x="61693" y="607499"/>
                  </a:lnTo>
                  <a:lnTo>
                    <a:pt x="40277" y="569409"/>
                  </a:lnTo>
                  <a:lnTo>
                    <a:pt x="23102" y="528865"/>
                  </a:lnTo>
                  <a:lnTo>
                    <a:pt x="10465" y="486164"/>
                  </a:lnTo>
                  <a:lnTo>
                    <a:pt x="2666" y="441603"/>
                  </a:lnTo>
                  <a:lnTo>
                    <a:pt x="0" y="395478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11182222" y="1907681"/>
            <a:ext cx="426720" cy="4826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55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Υ.Πε.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192768" y="3351276"/>
            <a:ext cx="1689100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2544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4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4.468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17%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0992357" y="3145282"/>
            <a:ext cx="805180" cy="805180"/>
            <a:chOff x="10992357" y="3145282"/>
            <a:chExt cx="805180" cy="805180"/>
          </a:xfrm>
        </p:grpSpPr>
        <p:sp>
          <p:nvSpPr>
            <p:cNvPr id="25" name="object 25"/>
            <p:cNvSpPr/>
            <p:nvPr/>
          </p:nvSpPr>
          <p:spPr>
            <a:xfrm>
              <a:off x="10998707" y="3151632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396240" y="0"/>
                  </a:moveTo>
                  <a:lnTo>
                    <a:pt x="350033" y="2666"/>
                  </a:lnTo>
                  <a:lnTo>
                    <a:pt x="305390" y="10465"/>
                  </a:lnTo>
                  <a:lnTo>
                    <a:pt x="262611" y="23102"/>
                  </a:lnTo>
                  <a:lnTo>
                    <a:pt x="221990" y="40277"/>
                  </a:lnTo>
                  <a:lnTo>
                    <a:pt x="183827" y="61693"/>
                  </a:lnTo>
                  <a:lnTo>
                    <a:pt x="148418" y="87054"/>
                  </a:lnTo>
                  <a:lnTo>
                    <a:pt x="116062" y="116062"/>
                  </a:lnTo>
                  <a:lnTo>
                    <a:pt x="87054" y="148418"/>
                  </a:lnTo>
                  <a:lnTo>
                    <a:pt x="61693" y="183827"/>
                  </a:lnTo>
                  <a:lnTo>
                    <a:pt x="40277" y="221990"/>
                  </a:lnTo>
                  <a:lnTo>
                    <a:pt x="23102" y="262611"/>
                  </a:lnTo>
                  <a:lnTo>
                    <a:pt x="10465" y="305390"/>
                  </a:lnTo>
                  <a:lnTo>
                    <a:pt x="2666" y="350033"/>
                  </a:lnTo>
                  <a:lnTo>
                    <a:pt x="0" y="396239"/>
                  </a:lnTo>
                  <a:lnTo>
                    <a:pt x="2666" y="442446"/>
                  </a:lnTo>
                  <a:lnTo>
                    <a:pt x="10465" y="487089"/>
                  </a:lnTo>
                  <a:lnTo>
                    <a:pt x="23102" y="529868"/>
                  </a:lnTo>
                  <a:lnTo>
                    <a:pt x="40277" y="570489"/>
                  </a:lnTo>
                  <a:lnTo>
                    <a:pt x="61693" y="608652"/>
                  </a:lnTo>
                  <a:lnTo>
                    <a:pt x="87054" y="644061"/>
                  </a:lnTo>
                  <a:lnTo>
                    <a:pt x="116062" y="676417"/>
                  </a:lnTo>
                  <a:lnTo>
                    <a:pt x="148418" y="705425"/>
                  </a:lnTo>
                  <a:lnTo>
                    <a:pt x="183827" y="730786"/>
                  </a:lnTo>
                  <a:lnTo>
                    <a:pt x="221990" y="752202"/>
                  </a:lnTo>
                  <a:lnTo>
                    <a:pt x="262611" y="769377"/>
                  </a:lnTo>
                  <a:lnTo>
                    <a:pt x="305390" y="782014"/>
                  </a:lnTo>
                  <a:lnTo>
                    <a:pt x="350033" y="789813"/>
                  </a:lnTo>
                  <a:lnTo>
                    <a:pt x="396240" y="792479"/>
                  </a:lnTo>
                  <a:lnTo>
                    <a:pt x="442446" y="789813"/>
                  </a:lnTo>
                  <a:lnTo>
                    <a:pt x="487089" y="782014"/>
                  </a:lnTo>
                  <a:lnTo>
                    <a:pt x="529868" y="769377"/>
                  </a:lnTo>
                  <a:lnTo>
                    <a:pt x="570489" y="752202"/>
                  </a:lnTo>
                  <a:lnTo>
                    <a:pt x="608652" y="730786"/>
                  </a:lnTo>
                  <a:lnTo>
                    <a:pt x="644061" y="705425"/>
                  </a:lnTo>
                  <a:lnTo>
                    <a:pt x="676417" y="676417"/>
                  </a:lnTo>
                  <a:lnTo>
                    <a:pt x="705425" y="644061"/>
                  </a:lnTo>
                  <a:lnTo>
                    <a:pt x="730786" y="608652"/>
                  </a:lnTo>
                  <a:lnTo>
                    <a:pt x="752202" y="570489"/>
                  </a:lnTo>
                  <a:lnTo>
                    <a:pt x="769377" y="529868"/>
                  </a:lnTo>
                  <a:lnTo>
                    <a:pt x="782014" y="487089"/>
                  </a:lnTo>
                  <a:lnTo>
                    <a:pt x="789813" y="442446"/>
                  </a:lnTo>
                  <a:lnTo>
                    <a:pt x="792480" y="396239"/>
                  </a:lnTo>
                  <a:lnTo>
                    <a:pt x="789813" y="350033"/>
                  </a:lnTo>
                  <a:lnTo>
                    <a:pt x="782014" y="305390"/>
                  </a:lnTo>
                  <a:lnTo>
                    <a:pt x="769377" y="262611"/>
                  </a:lnTo>
                  <a:lnTo>
                    <a:pt x="752202" y="221990"/>
                  </a:lnTo>
                  <a:lnTo>
                    <a:pt x="730786" y="183827"/>
                  </a:lnTo>
                  <a:lnTo>
                    <a:pt x="705425" y="148418"/>
                  </a:lnTo>
                  <a:lnTo>
                    <a:pt x="676417" y="116062"/>
                  </a:lnTo>
                  <a:lnTo>
                    <a:pt x="644061" y="87054"/>
                  </a:lnTo>
                  <a:lnTo>
                    <a:pt x="608652" y="61693"/>
                  </a:lnTo>
                  <a:lnTo>
                    <a:pt x="570489" y="40277"/>
                  </a:lnTo>
                  <a:lnTo>
                    <a:pt x="529868" y="23102"/>
                  </a:lnTo>
                  <a:lnTo>
                    <a:pt x="487089" y="10465"/>
                  </a:lnTo>
                  <a:lnTo>
                    <a:pt x="442446" y="2666"/>
                  </a:lnTo>
                  <a:lnTo>
                    <a:pt x="39624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0998707" y="3151632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0" y="396239"/>
                  </a:moveTo>
                  <a:lnTo>
                    <a:pt x="2666" y="350033"/>
                  </a:lnTo>
                  <a:lnTo>
                    <a:pt x="10465" y="305390"/>
                  </a:lnTo>
                  <a:lnTo>
                    <a:pt x="23102" y="262611"/>
                  </a:lnTo>
                  <a:lnTo>
                    <a:pt x="40277" y="221990"/>
                  </a:lnTo>
                  <a:lnTo>
                    <a:pt x="61693" y="183827"/>
                  </a:lnTo>
                  <a:lnTo>
                    <a:pt x="87054" y="148418"/>
                  </a:lnTo>
                  <a:lnTo>
                    <a:pt x="116062" y="116062"/>
                  </a:lnTo>
                  <a:lnTo>
                    <a:pt x="148418" y="87054"/>
                  </a:lnTo>
                  <a:lnTo>
                    <a:pt x="183827" y="61693"/>
                  </a:lnTo>
                  <a:lnTo>
                    <a:pt x="221990" y="40277"/>
                  </a:lnTo>
                  <a:lnTo>
                    <a:pt x="262611" y="23102"/>
                  </a:lnTo>
                  <a:lnTo>
                    <a:pt x="305390" y="10465"/>
                  </a:lnTo>
                  <a:lnTo>
                    <a:pt x="350033" y="2666"/>
                  </a:lnTo>
                  <a:lnTo>
                    <a:pt x="396240" y="0"/>
                  </a:lnTo>
                  <a:lnTo>
                    <a:pt x="442446" y="2666"/>
                  </a:lnTo>
                  <a:lnTo>
                    <a:pt x="487089" y="10465"/>
                  </a:lnTo>
                  <a:lnTo>
                    <a:pt x="529868" y="23102"/>
                  </a:lnTo>
                  <a:lnTo>
                    <a:pt x="570489" y="40277"/>
                  </a:lnTo>
                  <a:lnTo>
                    <a:pt x="608652" y="61693"/>
                  </a:lnTo>
                  <a:lnTo>
                    <a:pt x="644061" y="87054"/>
                  </a:lnTo>
                  <a:lnTo>
                    <a:pt x="676417" y="116062"/>
                  </a:lnTo>
                  <a:lnTo>
                    <a:pt x="705425" y="148418"/>
                  </a:lnTo>
                  <a:lnTo>
                    <a:pt x="730786" y="183827"/>
                  </a:lnTo>
                  <a:lnTo>
                    <a:pt x="752202" y="221990"/>
                  </a:lnTo>
                  <a:lnTo>
                    <a:pt x="769377" y="262611"/>
                  </a:lnTo>
                  <a:lnTo>
                    <a:pt x="782014" y="305390"/>
                  </a:lnTo>
                  <a:lnTo>
                    <a:pt x="789813" y="350033"/>
                  </a:lnTo>
                  <a:lnTo>
                    <a:pt x="792480" y="396239"/>
                  </a:lnTo>
                  <a:lnTo>
                    <a:pt x="789813" y="442446"/>
                  </a:lnTo>
                  <a:lnTo>
                    <a:pt x="782014" y="487089"/>
                  </a:lnTo>
                  <a:lnTo>
                    <a:pt x="769377" y="529868"/>
                  </a:lnTo>
                  <a:lnTo>
                    <a:pt x="752202" y="570489"/>
                  </a:lnTo>
                  <a:lnTo>
                    <a:pt x="730786" y="608652"/>
                  </a:lnTo>
                  <a:lnTo>
                    <a:pt x="705425" y="644061"/>
                  </a:lnTo>
                  <a:lnTo>
                    <a:pt x="676417" y="676417"/>
                  </a:lnTo>
                  <a:lnTo>
                    <a:pt x="644061" y="705425"/>
                  </a:lnTo>
                  <a:lnTo>
                    <a:pt x="608652" y="730786"/>
                  </a:lnTo>
                  <a:lnTo>
                    <a:pt x="570489" y="752202"/>
                  </a:lnTo>
                  <a:lnTo>
                    <a:pt x="529868" y="769377"/>
                  </a:lnTo>
                  <a:lnTo>
                    <a:pt x="487089" y="782014"/>
                  </a:lnTo>
                  <a:lnTo>
                    <a:pt x="442446" y="789813"/>
                  </a:lnTo>
                  <a:lnTo>
                    <a:pt x="396240" y="792479"/>
                  </a:lnTo>
                  <a:lnTo>
                    <a:pt x="350033" y="789813"/>
                  </a:lnTo>
                  <a:lnTo>
                    <a:pt x="305390" y="782014"/>
                  </a:lnTo>
                  <a:lnTo>
                    <a:pt x="262611" y="769377"/>
                  </a:lnTo>
                  <a:lnTo>
                    <a:pt x="221990" y="752202"/>
                  </a:lnTo>
                  <a:lnTo>
                    <a:pt x="183827" y="730786"/>
                  </a:lnTo>
                  <a:lnTo>
                    <a:pt x="148418" y="705425"/>
                  </a:lnTo>
                  <a:lnTo>
                    <a:pt x="116062" y="676417"/>
                  </a:lnTo>
                  <a:lnTo>
                    <a:pt x="87054" y="644061"/>
                  </a:lnTo>
                  <a:lnTo>
                    <a:pt x="61693" y="608652"/>
                  </a:lnTo>
                  <a:lnTo>
                    <a:pt x="40277" y="570489"/>
                  </a:lnTo>
                  <a:lnTo>
                    <a:pt x="23102" y="529868"/>
                  </a:lnTo>
                  <a:lnTo>
                    <a:pt x="10465" y="487089"/>
                  </a:lnTo>
                  <a:lnTo>
                    <a:pt x="2666" y="442446"/>
                  </a:lnTo>
                  <a:lnTo>
                    <a:pt x="0" y="396239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11182222" y="3257310"/>
            <a:ext cx="426720" cy="4826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55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Υ.Πε.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92768" y="5245608"/>
            <a:ext cx="1689100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4.447</a:t>
            </a:r>
            <a:r>
              <a:rPr dirty="0" sz="1200" spc="-4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17%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0978642" y="5091429"/>
            <a:ext cx="805180" cy="805180"/>
            <a:chOff x="10978642" y="5091429"/>
            <a:chExt cx="805180" cy="805180"/>
          </a:xfrm>
        </p:grpSpPr>
        <p:sp>
          <p:nvSpPr>
            <p:cNvPr id="30" name="object 30"/>
            <p:cNvSpPr/>
            <p:nvPr/>
          </p:nvSpPr>
          <p:spPr>
            <a:xfrm>
              <a:off x="10984992" y="5097779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396239" y="0"/>
                  </a:moveTo>
                  <a:lnTo>
                    <a:pt x="350033" y="2666"/>
                  </a:lnTo>
                  <a:lnTo>
                    <a:pt x="305390" y="10465"/>
                  </a:lnTo>
                  <a:lnTo>
                    <a:pt x="262611" y="23102"/>
                  </a:lnTo>
                  <a:lnTo>
                    <a:pt x="221990" y="40277"/>
                  </a:lnTo>
                  <a:lnTo>
                    <a:pt x="183827" y="61693"/>
                  </a:lnTo>
                  <a:lnTo>
                    <a:pt x="148418" y="87054"/>
                  </a:lnTo>
                  <a:lnTo>
                    <a:pt x="116062" y="116062"/>
                  </a:lnTo>
                  <a:lnTo>
                    <a:pt x="87054" y="148418"/>
                  </a:lnTo>
                  <a:lnTo>
                    <a:pt x="61693" y="183827"/>
                  </a:lnTo>
                  <a:lnTo>
                    <a:pt x="40277" y="221990"/>
                  </a:lnTo>
                  <a:lnTo>
                    <a:pt x="23102" y="262611"/>
                  </a:lnTo>
                  <a:lnTo>
                    <a:pt x="10465" y="305390"/>
                  </a:lnTo>
                  <a:lnTo>
                    <a:pt x="2666" y="350033"/>
                  </a:lnTo>
                  <a:lnTo>
                    <a:pt x="0" y="396240"/>
                  </a:lnTo>
                  <a:lnTo>
                    <a:pt x="2666" y="442449"/>
                  </a:lnTo>
                  <a:lnTo>
                    <a:pt x="10465" y="487093"/>
                  </a:lnTo>
                  <a:lnTo>
                    <a:pt x="23102" y="529873"/>
                  </a:lnTo>
                  <a:lnTo>
                    <a:pt x="40277" y="570494"/>
                  </a:lnTo>
                  <a:lnTo>
                    <a:pt x="61693" y="608657"/>
                  </a:lnTo>
                  <a:lnTo>
                    <a:pt x="87054" y="644066"/>
                  </a:lnTo>
                  <a:lnTo>
                    <a:pt x="116062" y="676422"/>
                  </a:lnTo>
                  <a:lnTo>
                    <a:pt x="148418" y="705429"/>
                  </a:lnTo>
                  <a:lnTo>
                    <a:pt x="183827" y="730789"/>
                  </a:lnTo>
                  <a:lnTo>
                    <a:pt x="221990" y="752205"/>
                  </a:lnTo>
                  <a:lnTo>
                    <a:pt x="262611" y="769379"/>
                  </a:lnTo>
                  <a:lnTo>
                    <a:pt x="305390" y="782014"/>
                  </a:lnTo>
                  <a:lnTo>
                    <a:pt x="350033" y="789814"/>
                  </a:lnTo>
                  <a:lnTo>
                    <a:pt x="396239" y="792480"/>
                  </a:lnTo>
                  <a:lnTo>
                    <a:pt x="442446" y="789814"/>
                  </a:lnTo>
                  <a:lnTo>
                    <a:pt x="487089" y="782014"/>
                  </a:lnTo>
                  <a:lnTo>
                    <a:pt x="529868" y="769379"/>
                  </a:lnTo>
                  <a:lnTo>
                    <a:pt x="570489" y="752205"/>
                  </a:lnTo>
                  <a:lnTo>
                    <a:pt x="608652" y="730789"/>
                  </a:lnTo>
                  <a:lnTo>
                    <a:pt x="644061" y="705429"/>
                  </a:lnTo>
                  <a:lnTo>
                    <a:pt x="676417" y="676422"/>
                  </a:lnTo>
                  <a:lnTo>
                    <a:pt x="705425" y="644066"/>
                  </a:lnTo>
                  <a:lnTo>
                    <a:pt x="730786" y="608657"/>
                  </a:lnTo>
                  <a:lnTo>
                    <a:pt x="752202" y="570494"/>
                  </a:lnTo>
                  <a:lnTo>
                    <a:pt x="769377" y="529873"/>
                  </a:lnTo>
                  <a:lnTo>
                    <a:pt x="782014" y="487093"/>
                  </a:lnTo>
                  <a:lnTo>
                    <a:pt x="789813" y="442449"/>
                  </a:lnTo>
                  <a:lnTo>
                    <a:pt x="792479" y="396240"/>
                  </a:lnTo>
                  <a:lnTo>
                    <a:pt x="789813" y="350033"/>
                  </a:lnTo>
                  <a:lnTo>
                    <a:pt x="782014" y="305390"/>
                  </a:lnTo>
                  <a:lnTo>
                    <a:pt x="769377" y="262611"/>
                  </a:lnTo>
                  <a:lnTo>
                    <a:pt x="752202" y="221990"/>
                  </a:lnTo>
                  <a:lnTo>
                    <a:pt x="730786" y="183827"/>
                  </a:lnTo>
                  <a:lnTo>
                    <a:pt x="705425" y="148418"/>
                  </a:lnTo>
                  <a:lnTo>
                    <a:pt x="676417" y="116062"/>
                  </a:lnTo>
                  <a:lnTo>
                    <a:pt x="644061" y="87054"/>
                  </a:lnTo>
                  <a:lnTo>
                    <a:pt x="608652" y="61693"/>
                  </a:lnTo>
                  <a:lnTo>
                    <a:pt x="570489" y="40277"/>
                  </a:lnTo>
                  <a:lnTo>
                    <a:pt x="529868" y="23102"/>
                  </a:lnTo>
                  <a:lnTo>
                    <a:pt x="487089" y="10465"/>
                  </a:lnTo>
                  <a:lnTo>
                    <a:pt x="442446" y="2666"/>
                  </a:lnTo>
                  <a:lnTo>
                    <a:pt x="396239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0984992" y="5097779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79" h="792479">
                  <a:moveTo>
                    <a:pt x="0" y="396240"/>
                  </a:moveTo>
                  <a:lnTo>
                    <a:pt x="2666" y="350033"/>
                  </a:lnTo>
                  <a:lnTo>
                    <a:pt x="10465" y="305390"/>
                  </a:lnTo>
                  <a:lnTo>
                    <a:pt x="23102" y="262611"/>
                  </a:lnTo>
                  <a:lnTo>
                    <a:pt x="40277" y="221990"/>
                  </a:lnTo>
                  <a:lnTo>
                    <a:pt x="61693" y="183827"/>
                  </a:lnTo>
                  <a:lnTo>
                    <a:pt x="87054" y="148418"/>
                  </a:lnTo>
                  <a:lnTo>
                    <a:pt x="116062" y="116062"/>
                  </a:lnTo>
                  <a:lnTo>
                    <a:pt x="148418" y="87054"/>
                  </a:lnTo>
                  <a:lnTo>
                    <a:pt x="183827" y="61693"/>
                  </a:lnTo>
                  <a:lnTo>
                    <a:pt x="221990" y="40277"/>
                  </a:lnTo>
                  <a:lnTo>
                    <a:pt x="262611" y="23102"/>
                  </a:lnTo>
                  <a:lnTo>
                    <a:pt x="305390" y="10465"/>
                  </a:lnTo>
                  <a:lnTo>
                    <a:pt x="350033" y="2666"/>
                  </a:lnTo>
                  <a:lnTo>
                    <a:pt x="396239" y="0"/>
                  </a:lnTo>
                  <a:lnTo>
                    <a:pt x="442446" y="2666"/>
                  </a:lnTo>
                  <a:lnTo>
                    <a:pt x="487089" y="10465"/>
                  </a:lnTo>
                  <a:lnTo>
                    <a:pt x="529868" y="23102"/>
                  </a:lnTo>
                  <a:lnTo>
                    <a:pt x="570489" y="40277"/>
                  </a:lnTo>
                  <a:lnTo>
                    <a:pt x="608652" y="61693"/>
                  </a:lnTo>
                  <a:lnTo>
                    <a:pt x="644061" y="87054"/>
                  </a:lnTo>
                  <a:lnTo>
                    <a:pt x="676417" y="116062"/>
                  </a:lnTo>
                  <a:lnTo>
                    <a:pt x="705425" y="148418"/>
                  </a:lnTo>
                  <a:lnTo>
                    <a:pt x="730786" y="183827"/>
                  </a:lnTo>
                  <a:lnTo>
                    <a:pt x="752202" y="221990"/>
                  </a:lnTo>
                  <a:lnTo>
                    <a:pt x="769377" y="262611"/>
                  </a:lnTo>
                  <a:lnTo>
                    <a:pt x="782014" y="305390"/>
                  </a:lnTo>
                  <a:lnTo>
                    <a:pt x="789813" y="350033"/>
                  </a:lnTo>
                  <a:lnTo>
                    <a:pt x="792479" y="396240"/>
                  </a:lnTo>
                  <a:lnTo>
                    <a:pt x="789813" y="442449"/>
                  </a:lnTo>
                  <a:lnTo>
                    <a:pt x="782014" y="487093"/>
                  </a:lnTo>
                  <a:lnTo>
                    <a:pt x="769377" y="529873"/>
                  </a:lnTo>
                  <a:lnTo>
                    <a:pt x="752202" y="570494"/>
                  </a:lnTo>
                  <a:lnTo>
                    <a:pt x="730786" y="608657"/>
                  </a:lnTo>
                  <a:lnTo>
                    <a:pt x="705425" y="644066"/>
                  </a:lnTo>
                  <a:lnTo>
                    <a:pt x="676417" y="676422"/>
                  </a:lnTo>
                  <a:lnTo>
                    <a:pt x="644061" y="705429"/>
                  </a:lnTo>
                  <a:lnTo>
                    <a:pt x="608652" y="730789"/>
                  </a:lnTo>
                  <a:lnTo>
                    <a:pt x="570489" y="752205"/>
                  </a:lnTo>
                  <a:lnTo>
                    <a:pt x="529868" y="769379"/>
                  </a:lnTo>
                  <a:lnTo>
                    <a:pt x="487089" y="782014"/>
                  </a:lnTo>
                  <a:lnTo>
                    <a:pt x="442446" y="789814"/>
                  </a:lnTo>
                  <a:lnTo>
                    <a:pt x="396239" y="792480"/>
                  </a:lnTo>
                  <a:lnTo>
                    <a:pt x="350033" y="789814"/>
                  </a:lnTo>
                  <a:lnTo>
                    <a:pt x="305390" y="782014"/>
                  </a:lnTo>
                  <a:lnTo>
                    <a:pt x="262611" y="769379"/>
                  </a:lnTo>
                  <a:lnTo>
                    <a:pt x="221990" y="752205"/>
                  </a:lnTo>
                  <a:lnTo>
                    <a:pt x="183827" y="730789"/>
                  </a:lnTo>
                  <a:lnTo>
                    <a:pt x="148418" y="705429"/>
                  </a:lnTo>
                  <a:lnTo>
                    <a:pt x="116062" y="676422"/>
                  </a:lnTo>
                  <a:lnTo>
                    <a:pt x="87054" y="644066"/>
                  </a:lnTo>
                  <a:lnTo>
                    <a:pt x="61693" y="608657"/>
                  </a:lnTo>
                  <a:lnTo>
                    <a:pt x="40277" y="570494"/>
                  </a:lnTo>
                  <a:lnTo>
                    <a:pt x="23102" y="529873"/>
                  </a:lnTo>
                  <a:lnTo>
                    <a:pt x="10465" y="487093"/>
                  </a:lnTo>
                  <a:lnTo>
                    <a:pt x="2666" y="442449"/>
                  </a:lnTo>
                  <a:lnTo>
                    <a:pt x="0" y="396240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11168126" y="5204347"/>
            <a:ext cx="426720" cy="4826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455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dirty="0" sz="1200" spc="-30" b="1">
                <a:solidFill>
                  <a:srgbClr val="FFFFFF"/>
                </a:solidFill>
                <a:latin typeface="Arial"/>
                <a:cs typeface="Arial"/>
              </a:rPr>
              <a:t>Υ.Πε.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32916" y="1540763"/>
            <a:ext cx="1844039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7.604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1440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29%</a:t>
            </a:r>
            <a:r>
              <a:rPr dirty="0" sz="1200" spc="-4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10639" y="4395215"/>
            <a:ext cx="1656714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1.049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4%</a:t>
            </a:r>
            <a:r>
              <a:rPr dirty="0" sz="1200" spc="-3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21023" y="5347715"/>
            <a:ext cx="1659889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35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2.098</a:t>
            </a:r>
            <a:r>
              <a:rPr dirty="0" sz="1200" spc="-50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080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8%</a:t>
            </a:r>
            <a:r>
              <a:rPr dirty="0" sz="1200" spc="-3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91255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Αναμονή</a:t>
            </a:r>
            <a:r>
              <a:rPr dirty="0" spc="-5"/>
              <a:t> </a:t>
            </a:r>
            <a:r>
              <a:rPr dirty="0"/>
              <a:t>για</a:t>
            </a:r>
            <a:r>
              <a:rPr dirty="0" spc="-5"/>
              <a:t> Χειρουργείο</a:t>
            </a:r>
            <a:r>
              <a:rPr dirty="0" spc="-10"/>
              <a:t> </a:t>
            </a:r>
            <a:r>
              <a:rPr dirty="0"/>
              <a:t>ανά</a:t>
            </a:r>
            <a:r>
              <a:rPr dirty="0" spc="-20"/>
              <a:t> </a:t>
            </a:r>
            <a:r>
              <a:rPr dirty="0" spc="-5"/>
              <a:t>Υγειονομική</a:t>
            </a:r>
            <a:r>
              <a:rPr dirty="0" spc="5"/>
              <a:t> </a:t>
            </a:r>
            <a:r>
              <a:rPr dirty="0"/>
              <a:t>Περιφέρεια</a:t>
            </a:r>
            <a:r>
              <a:rPr dirty="0" spc="-25"/>
              <a:t> </a:t>
            </a:r>
            <a:r>
              <a:rPr dirty="0"/>
              <a:t>(&gt;12</a:t>
            </a:r>
            <a:r>
              <a:rPr dirty="0" spc="-35"/>
              <a:t> </a:t>
            </a:r>
            <a:r>
              <a:rPr dirty="0" spc="-5"/>
              <a:t>μήνες)</a:t>
            </a:r>
          </a:p>
        </p:txBody>
      </p:sp>
      <p:sp>
        <p:nvSpPr>
          <p:cNvPr id="37" name="object 37"/>
          <p:cNvSpPr/>
          <p:nvPr/>
        </p:nvSpPr>
        <p:spPr>
          <a:xfrm>
            <a:off x="5280659" y="4064508"/>
            <a:ext cx="726440" cy="1521460"/>
          </a:xfrm>
          <a:custGeom>
            <a:avLst/>
            <a:gdLst/>
            <a:ahLst/>
            <a:cxnLst/>
            <a:rect l="l" t="t" r="r" b="b"/>
            <a:pathLst>
              <a:path w="726439" h="1521460">
                <a:moveTo>
                  <a:pt x="681736" y="1508379"/>
                </a:moveTo>
                <a:lnTo>
                  <a:pt x="0" y="1508379"/>
                </a:lnTo>
                <a:lnTo>
                  <a:pt x="0" y="1521079"/>
                </a:lnTo>
                <a:lnTo>
                  <a:pt x="694436" y="1521079"/>
                </a:lnTo>
                <a:lnTo>
                  <a:pt x="694436" y="1514729"/>
                </a:lnTo>
                <a:lnTo>
                  <a:pt x="681736" y="1514729"/>
                </a:lnTo>
                <a:lnTo>
                  <a:pt x="681736" y="1508379"/>
                </a:lnTo>
                <a:close/>
              </a:path>
              <a:path w="726439" h="1521460">
                <a:moveTo>
                  <a:pt x="681736" y="74921"/>
                </a:moveTo>
                <a:lnTo>
                  <a:pt x="681736" y="1514729"/>
                </a:lnTo>
                <a:lnTo>
                  <a:pt x="688086" y="1508379"/>
                </a:lnTo>
                <a:lnTo>
                  <a:pt x="694436" y="1508379"/>
                </a:lnTo>
                <a:lnTo>
                  <a:pt x="694436" y="76200"/>
                </a:lnTo>
                <a:lnTo>
                  <a:pt x="688086" y="76200"/>
                </a:lnTo>
                <a:lnTo>
                  <a:pt x="681736" y="74921"/>
                </a:lnTo>
                <a:close/>
              </a:path>
              <a:path w="726439" h="1521460">
                <a:moveTo>
                  <a:pt x="694436" y="1508379"/>
                </a:moveTo>
                <a:lnTo>
                  <a:pt x="688086" y="1508379"/>
                </a:lnTo>
                <a:lnTo>
                  <a:pt x="681736" y="1514729"/>
                </a:lnTo>
                <a:lnTo>
                  <a:pt x="694436" y="1514729"/>
                </a:lnTo>
                <a:lnTo>
                  <a:pt x="694436" y="1508379"/>
                </a:lnTo>
                <a:close/>
              </a:path>
              <a:path w="726439" h="1521460">
                <a:moveTo>
                  <a:pt x="694436" y="38100"/>
                </a:moveTo>
                <a:lnTo>
                  <a:pt x="681736" y="38100"/>
                </a:lnTo>
                <a:lnTo>
                  <a:pt x="681736" y="74921"/>
                </a:lnTo>
                <a:lnTo>
                  <a:pt x="688086" y="76200"/>
                </a:lnTo>
                <a:lnTo>
                  <a:pt x="694436" y="74921"/>
                </a:lnTo>
                <a:lnTo>
                  <a:pt x="694436" y="38100"/>
                </a:lnTo>
                <a:close/>
              </a:path>
              <a:path w="726439" h="1521460">
                <a:moveTo>
                  <a:pt x="694436" y="74921"/>
                </a:moveTo>
                <a:lnTo>
                  <a:pt x="688086" y="76200"/>
                </a:lnTo>
                <a:lnTo>
                  <a:pt x="694436" y="76200"/>
                </a:lnTo>
                <a:lnTo>
                  <a:pt x="694436" y="74921"/>
                </a:lnTo>
                <a:close/>
              </a:path>
              <a:path w="726439" h="1521460">
                <a:moveTo>
                  <a:pt x="688086" y="0"/>
                </a:moveTo>
                <a:lnTo>
                  <a:pt x="673238" y="2988"/>
                </a:lnTo>
                <a:lnTo>
                  <a:pt x="661130" y="11144"/>
                </a:lnTo>
                <a:lnTo>
                  <a:pt x="652974" y="23252"/>
                </a:lnTo>
                <a:lnTo>
                  <a:pt x="649986" y="38100"/>
                </a:lnTo>
                <a:lnTo>
                  <a:pt x="652974" y="52947"/>
                </a:lnTo>
                <a:lnTo>
                  <a:pt x="661130" y="65055"/>
                </a:lnTo>
                <a:lnTo>
                  <a:pt x="673238" y="73211"/>
                </a:lnTo>
                <a:lnTo>
                  <a:pt x="681736" y="74921"/>
                </a:lnTo>
                <a:lnTo>
                  <a:pt x="681736" y="38100"/>
                </a:lnTo>
                <a:lnTo>
                  <a:pt x="726186" y="38100"/>
                </a:lnTo>
                <a:lnTo>
                  <a:pt x="723197" y="23252"/>
                </a:lnTo>
                <a:lnTo>
                  <a:pt x="715041" y="11144"/>
                </a:lnTo>
                <a:lnTo>
                  <a:pt x="702933" y="2988"/>
                </a:lnTo>
                <a:lnTo>
                  <a:pt x="688086" y="0"/>
                </a:lnTo>
                <a:close/>
              </a:path>
              <a:path w="726439" h="1521460">
                <a:moveTo>
                  <a:pt x="726186" y="38100"/>
                </a:moveTo>
                <a:lnTo>
                  <a:pt x="694436" y="38100"/>
                </a:lnTo>
                <a:lnTo>
                  <a:pt x="694436" y="74921"/>
                </a:lnTo>
                <a:lnTo>
                  <a:pt x="702933" y="73211"/>
                </a:lnTo>
                <a:lnTo>
                  <a:pt x="715041" y="65055"/>
                </a:lnTo>
                <a:lnTo>
                  <a:pt x="723197" y="52947"/>
                </a:lnTo>
                <a:lnTo>
                  <a:pt x="726186" y="381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8" name="object 38"/>
          <p:cNvGrpSpPr/>
          <p:nvPr/>
        </p:nvGrpSpPr>
        <p:grpSpPr>
          <a:xfrm>
            <a:off x="969010" y="2765805"/>
            <a:ext cx="805180" cy="805180"/>
            <a:chOff x="969010" y="2765805"/>
            <a:chExt cx="805180" cy="805180"/>
          </a:xfrm>
        </p:grpSpPr>
        <p:sp>
          <p:nvSpPr>
            <p:cNvPr id="39" name="object 39"/>
            <p:cNvSpPr/>
            <p:nvPr/>
          </p:nvSpPr>
          <p:spPr>
            <a:xfrm>
              <a:off x="975360" y="2772155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80" h="792479">
                  <a:moveTo>
                    <a:pt x="396240" y="0"/>
                  </a:moveTo>
                  <a:lnTo>
                    <a:pt x="350030" y="2666"/>
                  </a:lnTo>
                  <a:lnTo>
                    <a:pt x="305386" y="10465"/>
                  </a:lnTo>
                  <a:lnTo>
                    <a:pt x="262606" y="23102"/>
                  </a:lnTo>
                  <a:lnTo>
                    <a:pt x="221985" y="40277"/>
                  </a:lnTo>
                  <a:lnTo>
                    <a:pt x="183822" y="61693"/>
                  </a:lnTo>
                  <a:lnTo>
                    <a:pt x="148413" y="87054"/>
                  </a:lnTo>
                  <a:lnTo>
                    <a:pt x="116057" y="116062"/>
                  </a:lnTo>
                  <a:lnTo>
                    <a:pt x="87050" y="148418"/>
                  </a:lnTo>
                  <a:lnTo>
                    <a:pt x="61690" y="183827"/>
                  </a:lnTo>
                  <a:lnTo>
                    <a:pt x="40274" y="221990"/>
                  </a:lnTo>
                  <a:lnTo>
                    <a:pt x="23100" y="262611"/>
                  </a:lnTo>
                  <a:lnTo>
                    <a:pt x="10465" y="305390"/>
                  </a:lnTo>
                  <a:lnTo>
                    <a:pt x="2665" y="350033"/>
                  </a:lnTo>
                  <a:lnTo>
                    <a:pt x="0" y="396240"/>
                  </a:lnTo>
                  <a:lnTo>
                    <a:pt x="2665" y="442446"/>
                  </a:lnTo>
                  <a:lnTo>
                    <a:pt x="10465" y="487089"/>
                  </a:lnTo>
                  <a:lnTo>
                    <a:pt x="23100" y="529868"/>
                  </a:lnTo>
                  <a:lnTo>
                    <a:pt x="40274" y="570489"/>
                  </a:lnTo>
                  <a:lnTo>
                    <a:pt x="61690" y="608652"/>
                  </a:lnTo>
                  <a:lnTo>
                    <a:pt x="87050" y="644061"/>
                  </a:lnTo>
                  <a:lnTo>
                    <a:pt x="116057" y="676417"/>
                  </a:lnTo>
                  <a:lnTo>
                    <a:pt x="148413" y="705425"/>
                  </a:lnTo>
                  <a:lnTo>
                    <a:pt x="183822" y="730786"/>
                  </a:lnTo>
                  <a:lnTo>
                    <a:pt x="221985" y="752202"/>
                  </a:lnTo>
                  <a:lnTo>
                    <a:pt x="262606" y="769377"/>
                  </a:lnTo>
                  <a:lnTo>
                    <a:pt x="305386" y="782014"/>
                  </a:lnTo>
                  <a:lnTo>
                    <a:pt x="350030" y="789813"/>
                  </a:lnTo>
                  <a:lnTo>
                    <a:pt x="396240" y="792480"/>
                  </a:lnTo>
                  <a:lnTo>
                    <a:pt x="442446" y="789813"/>
                  </a:lnTo>
                  <a:lnTo>
                    <a:pt x="487089" y="782014"/>
                  </a:lnTo>
                  <a:lnTo>
                    <a:pt x="529868" y="769377"/>
                  </a:lnTo>
                  <a:lnTo>
                    <a:pt x="570489" y="752202"/>
                  </a:lnTo>
                  <a:lnTo>
                    <a:pt x="608652" y="730786"/>
                  </a:lnTo>
                  <a:lnTo>
                    <a:pt x="644061" y="705425"/>
                  </a:lnTo>
                  <a:lnTo>
                    <a:pt x="676417" y="676417"/>
                  </a:lnTo>
                  <a:lnTo>
                    <a:pt x="705425" y="644061"/>
                  </a:lnTo>
                  <a:lnTo>
                    <a:pt x="730786" y="608652"/>
                  </a:lnTo>
                  <a:lnTo>
                    <a:pt x="752202" y="570489"/>
                  </a:lnTo>
                  <a:lnTo>
                    <a:pt x="769377" y="529868"/>
                  </a:lnTo>
                  <a:lnTo>
                    <a:pt x="782014" y="487089"/>
                  </a:lnTo>
                  <a:lnTo>
                    <a:pt x="789813" y="442446"/>
                  </a:lnTo>
                  <a:lnTo>
                    <a:pt x="792479" y="396240"/>
                  </a:lnTo>
                  <a:lnTo>
                    <a:pt x="789813" y="350033"/>
                  </a:lnTo>
                  <a:lnTo>
                    <a:pt x="782014" y="305390"/>
                  </a:lnTo>
                  <a:lnTo>
                    <a:pt x="769377" y="262611"/>
                  </a:lnTo>
                  <a:lnTo>
                    <a:pt x="752202" y="221990"/>
                  </a:lnTo>
                  <a:lnTo>
                    <a:pt x="730786" y="183827"/>
                  </a:lnTo>
                  <a:lnTo>
                    <a:pt x="705425" y="148418"/>
                  </a:lnTo>
                  <a:lnTo>
                    <a:pt x="676417" y="116062"/>
                  </a:lnTo>
                  <a:lnTo>
                    <a:pt x="644061" y="87054"/>
                  </a:lnTo>
                  <a:lnTo>
                    <a:pt x="608652" y="61693"/>
                  </a:lnTo>
                  <a:lnTo>
                    <a:pt x="570489" y="40277"/>
                  </a:lnTo>
                  <a:lnTo>
                    <a:pt x="529868" y="23102"/>
                  </a:lnTo>
                  <a:lnTo>
                    <a:pt x="487089" y="10465"/>
                  </a:lnTo>
                  <a:lnTo>
                    <a:pt x="442446" y="2666"/>
                  </a:lnTo>
                  <a:lnTo>
                    <a:pt x="39624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975360" y="2772155"/>
              <a:ext cx="792480" cy="792480"/>
            </a:xfrm>
            <a:custGeom>
              <a:avLst/>
              <a:gdLst/>
              <a:ahLst/>
              <a:cxnLst/>
              <a:rect l="l" t="t" r="r" b="b"/>
              <a:pathLst>
                <a:path w="792480" h="792479">
                  <a:moveTo>
                    <a:pt x="0" y="396240"/>
                  </a:moveTo>
                  <a:lnTo>
                    <a:pt x="2665" y="350033"/>
                  </a:lnTo>
                  <a:lnTo>
                    <a:pt x="10465" y="305390"/>
                  </a:lnTo>
                  <a:lnTo>
                    <a:pt x="23100" y="262611"/>
                  </a:lnTo>
                  <a:lnTo>
                    <a:pt x="40274" y="221990"/>
                  </a:lnTo>
                  <a:lnTo>
                    <a:pt x="61690" y="183827"/>
                  </a:lnTo>
                  <a:lnTo>
                    <a:pt x="87050" y="148418"/>
                  </a:lnTo>
                  <a:lnTo>
                    <a:pt x="116057" y="116062"/>
                  </a:lnTo>
                  <a:lnTo>
                    <a:pt x="148413" y="87054"/>
                  </a:lnTo>
                  <a:lnTo>
                    <a:pt x="183822" y="61693"/>
                  </a:lnTo>
                  <a:lnTo>
                    <a:pt x="221985" y="40277"/>
                  </a:lnTo>
                  <a:lnTo>
                    <a:pt x="262606" y="23102"/>
                  </a:lnTo>
                  <a:lnTo>
                    <a:pt x="305386" y="10465"/>
                  </a:lnTo>
                  <a:lnTo>
                    <a:pt x="350030" y="2666"/>
                  </a:lnTo>
                  <a:lnTo>
                    <a:pt x="396240" y="0"/>
                  </a:lnTo>
                  <a:lnTo>
                    <a:pt x="442446" y="2666"/>
                  </a:lnTo>
                  <a:lnTo>
                    <a:pt x="487089" y="10465"/>
                  </a:lnTo>
                  <a:lnTo>
                    <a:pt x="529868" y="23102"/>
                  </a:lnTo>
                  <a:lnTo>
                    <a:pt x="570489" y="40277"/>
                  </a:lnTo>
                  <a:lnTo>
                    <a:pt x="608652" y="61693"/>
                  </a:lnTo>
                  <a:lnTo>
                    <a:pt x="644061" y="87054"/>
                  </a:lnTo>
                  <a:lnTo>
                    <a:pt x="676417" y="116062"/>
                  </a:lnTo>
                  <a:lnTo>
                    <a:pt x="705425" y="148418"/>
                  </a:lnTo>
                  <a:lnTo>
                    <a:pt x="730786" y="183827"/>
                  </a:lnTo>
                  <a:lnTo>
                    <a:pt x="752202" y="221990"/>
                  </a:lnTo>
                  <a:lnTo>
                    <a:pt x="769377" y="262611"/>
                  </a:lnTo>
                  <a:lnTo>
                    <a:pt x="782014" y="305390"/>
                  </a:lnTo>
                  <a:lnTo>
                    <a:pt x="789813" y="350033"/>
                  </a:lnTo>
                  <a:lnTo>
                    <a:pt x="792479" y="396240"/>
                  </a:lnTo>
                  <a:lnTo>
                    <a:pt x="789813" y="442446"/>
                  </a:lnTo>
                  <a:lnTo>
                    <a:pt x="782014" y="487089"/>
                  </a:lnTo>
                  <a:lnTo>
                    <a:pt x="769377" y="529868"/>
                  </a:lnTo>
                  <a:lnTo>
                    <a:pt x="752202" y="570489"/>
                  </a:lnTo>
                  <a:lnTo>
                    <a:pt x="730786" y="608652"/>
                  </a:lnTo>
                  <a:lnTo>
                    <a:pt x="705425" y="644061"/>
                  </a:lnTo>
                  <a:lnTo>
                    <a:pt x="676417" y="676417"/>
                  </a:lnTo>
                  <a:lnTo>
                    <a:pt x="644061" y="705425"/>
                  </a:lnTo>
                  <a:lnTo>
                    <a:pt x="608652" y="730786"/>
                  </a:lnTo>
                  <a:lnTo>
                    <a:pt x="570489" y="752202"/>
                  </a:lnTo>
                  <a:lnTo>
                    <a:pt x="529868" y="769377"/>
                  </a:lnTo>
                  <a:lnTo>
                    <a:pt x="487089" y="782014"/>
                  </a:lnTo>
                  <a:lnTo>
                    <a:pt x="442446" y="789813"/>
                  </a:lnTo>
                  <a:lnTo>
                    <a:pt x="396240" y="792480"/>
                  </a:lnTo>
                  <a:lnTo>
                    <a:pt x="350030" y="789813"/>
                  </a:lnTo>
                  <a:lnTo>
                    <a:pt x="305386" y="782014"/>
                  </a:lnTo>
                  <a:lnTo>
                    <a:pt x="262606" y="769377"/>
                  </a:lnTo>
                  <a:lnTo>
                    <a:pt x="221985" y="752202"/>
                  </a:lnTo>
                  <a:lnTo>
                    <a:pt x="183822" y="730786"/>
                  </a:lnTo>
                  <a:lnTo>
                    <a:pt x="148413" y="705425"/>
                  </a:lnTo>
                  <a:lnTo>
                    <a:pt x="116057" y="676417"/>
                  </a:lnTo>
                  <a:lnTo>
                    <a:pt x="87050" y="644061"/>
                  </a:lnTo>
                  <a:lnTo>
                    <a:pt x="61690" y="608652"/>
                  </a:lnTo>
                  <a:lnTo>
                    <a:pt x="40274" y="570489"/>
                  </a:lnTo>
                  <a:lnTo>
                    <a:pt x="23100" y="529868"/>
                  </a:lnTo>
                  <a:lnTo>
                    <a:pt x="10465" y="487089"/>
                  </a:lnTo>
                  <a:lnTo>
                    <a:pt x="2665" y="442446"/>
                  </a:lnTo>
                  <a:lnTo>
                    <a:pt x="0" y="396240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/>
          <p:cNvSpPr txBox="1"/>
          <p:nvPr/>
        </p:nvSpPr>
        <p:spPr>
          <a:xfrm>
            <a:off x="1157630" y="2877058"/>
            <a:ext cx="42672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 indent="101600">
              <a:lnSpc>
                <a:spcPct val="125000"/>
              </a:lnSpc>
              <a:spcBef>
                <a:spcPts val="100"/>
              </a:spcBef>
            </a:pPr>
            <a:r>
              <a:rPr dirty="0" baseline="-16203" sz="180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800" b="1">
                <a:solidFill>
                  <a:srgbClr val="FFFFFF"/>
                </a:solidFill>
                <a:latin typeface="Arial"/>
                <a:cs typeface="Arial"/>
              </a:rPr>
              <a:t>η </a:t>
            </a:r>
            <a:r>
              <a:rPr dirty="0" sz="800" spc="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45" b="1">
                <a:solidFill>
                  <a:srgbClr val="FFFFFF"/>
                </a:solidFill>
                <a:latin typeface="Arial"/>
                <a:cs typeface="Arial"/>
              </a:rPr>
              <a:t>Υ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.Π</a:t>
            </a:r>
            <a:r>
              <a:rPr dirty="0" sz="1200" spc="-10" b="1">
                <a:solidFill>
                  <a:srgbClr val="FFFFFF"/>
                </a:solidFill>
                <a:latin typeface="Arial"/>
                <a:cs typeface="Arial"/>
              </a:rPr>
              <a:t>ε</a:t>
            </a:r>
            <a:r>
              <a:rPr dirty="0" sz="1200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85188" y="2951988"/>
            <a:ext cx="1656714" cy="462280"/>
          </a:xfrm>
          <a:prstGeom prst="rect">
            <a:avLst/>
          </a:prstGeom>
          <a:ln w="9525">
            <a:solidFill>
              <a:srgbClr val="2C5A9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dirty="0" sz="1200">
                <a:solidFill>
                  <a:srgbClr val="2C5A9F"/>
                </a:solidFill>
                <a:latin typeface="Microsoft Sans Serif"/>
                <a:cs typeface="Microsoft Sans Serif"/>
              </a:rPr>
              <a:t>262</a:t>
            </a:r>
            <a:r>
              <a:rPr dirty="0" sz="1200" spc="-35">
                <a:solidFill>
                  <a:srgbClr val="2C5A9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20">
                <a:solidFill>
                  <a:srgbClr val="2C5A9F"/>
                </a:solidFill>
                <a:latin typeface="Microsoft Sans Serif"/>
                <a:cs typeface="Microsoft Sans Serif"/>
              </a:rPr>
              <a:t>περιστατικά</a:t>
            </a:r>
            <a:endParaRPr sz="1200">
              <a:latin typeface="Microsoft Sans Serif"/>
              <a:cs typeface="Microsoft Sans Serif"/>
            </a:endParaRPr>
          </a:p>
          <a:p>
            <a:pPr marL="92075">
              <a:lnSpc>
                <a:spcPct val="100000"/>
              </a:lnSpc>
            </a:pP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1%</a:t>
            </a:r>
            <a:r>
              <a:rPr dirty="0" sz="1200" spc="-3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5" b="1">
                <a:solidFill>
                  <a:srgbClr val="2C5A9F"/>
                </a:solidFill>
                <a:latin typeface="Arial"/>
                <a:cs typeface="Arial"/>
              </a:rPr>
              <a:t>εκ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5" b="1">
                <a:solidFill>
                  <a:srgbClr val="2C5A9F"/>
                </a:solidFill>
                <a:latin typeface="Arial"/>
                <a:cs typeface="Arial"/>
              </a:rPr>
              <a:t>του</a:t>
            </a:r>
            <a:r>
              <a:rPr dirty="0" sz="1200" b="1">
                <a:solidFill>
                  <a:srgbClr val="2C5A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5A9F"/>
                </a:solidFill>
                <a:latin typeface="Arial"/>
                <a:cs typeface="Arial"/>
              </a:rPr>
              <a:t>συνόλου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558284" y="925067"/>
            <a:ext cx="3337560" cy="524510"/>
          </a:xfrm>
          <a:custGeom>
            <a:avLst/>
            <a:gdLst/>
            <a:ahLst/>
            <a:cxnLst/>
            <a:rect l="l" t="t" r="r" b="b"/>
            <a:pathLst>
              <a:path w="3337559" h="524510">
                <a:moveTo>
                  <a:pt x="3250184" y="0"/>
                </a:moveTo>
                <a:lnTo>
                  <a:pt x="87375" y="0"/>
                </a:lnTo>
                <a:lnTo>
                  <a:pt x="53363" y="6865"/>
                </a:lnTo>
                <a:lnTo>
                  <a:pt x="25590" y="25590"/>
                </a:lnTo>
                <a:lnTo>
                  <a:pt x="6865" y="53363"/>
                </a:lnTo>
                <a:lnTo>
                  <a:pt x="0" y="87376"/>
                </a:lnTo>
                <a:lnTo>
                  <a:pt x="0" y="436880"/>
                </a:lnTo>
                <a:lnTo>
                  <a:pt x="6865" y="470892"/>
                </a:lnTo>
                <a:lnTo>
                  <a:pt x="25590" y="498665"/>
                </a:lnTo>
                <a:lnTo>
                  <a:pt x="53363" y="517390"/>
                </a:lnTo>
                <a:lnTo>
                  <a:pt x="87375" y="524256"/>
                </a:lnTo>
                <a:lnTo>
                  <a:pt x="3250184" y="524256"/>
                </a:lnTo>
                <a:lnTo>
                  <a:pt x="3284196" y="517390"/>
                </a:lnTo>
                <a:lnTo>
                  <a:pt x="3311969" y="498665"/>
                </a:lnTo>
                <a:lnTo>
                  <a:pt x="3330694" y="470892"/>
                </a:lnTo>
                <a:lnTo>
                  <a:pt x="3337560" y="436880"/>
                </a:lnTo>
                <a:lnTo>
                  <a:pt x="3337560" y="87376"/>
                </a:lnTo>
                <a:lnTo>
                  <a:pt x="3330694" y="53363"/>
                </a:lnTo>
                <a:lnTo>
                  <a:pt x="3311969" y="25590"/>
                </a:lnTo>
                <a:lnTo>
                  <a:pt x="3284196" y="6865"/>
                </a:lnTo>
                <a:lnTo>
                  <a:pt x="3250184" y="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800346" y="1048004"/>
            <a:ext cx="28536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Σύνολο</a:t>
            </a:r>
            <a:r>
              <a:rPr dirty="0" sz="16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Περιστατικών:</a:t>
            </a:r>
            <a:r>
              <a:rPr dirty="0" sz="16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26.221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18959" y="2159507"/>
            <a:ext cx="2273935" cy="76200"/>
          </a:xfrm>
          <a:custGeom>
            <a:avLst/>
            <a:gdLst/>
            <a:ahLst/>
            <a:cxnLst/>
            <a:rect l="l" t="t" r="r" b="b"/>
            <a:pathLst>
              <a:path w="2273934" h="76200">
                <a:moveTo>
                  <a:pt x="38100" y="0"/>
                </a:moveTo>
                <a:lnTo>
                  <a:pt x="23252" y="2988"/>
                </a:lnTo>
                <a:lnTo>
                  <a:pt x="11144" y="11144"/>
                </a:lnTo>
                <a:lnTo>
                  <a:pt x="2988" y="23252"/>
                </a:lnTo>
                <a:lnTo>
                  <a:pt x="0" y="38100"/>
                </a:lnTo>
                <a:lnTo>
                  <a:pt x="2988" y="52947"/>
                </a:lnTo>
                <a:lnTo>
                  <a:pt x="11144" y="65055"/>
                </a:lnTo>
                <a:lnTo>
                  <a:pt x="23252" y="73211"/>
                </a:lnTo>
                <a:lnTo>
                  <a:pt x="38100" y="76200"/>
                </a:lnTo>
                <a:lnTo>
                  <a:pt x="52947" y="73211"/>
                </a:lnTo>
                <a:lnTo>
                  <a:pt x="65055" y="65055"/>
                </a:lnTo>
                <a:lnTo>
                  <a:pt x="73211" y="52947"/>
                </a:lnTo>
                <a:lnTo>
                  <a:pt x="74921" y="44450"/>
                </a:lnTo>
                <a:lnTo>
                  <a:pt x="38100" y="44450"/>
                </a:lnTo>
                <a:lnTo>
                  <a:pt x="38100" y="31750"/>
                </a:lnTo>
                <a:lnTo>
                  <a:pt x="74921" y="31750"/>
                </a:lnTo>
                <a:lnTo>
                  <a:pt x="73211" y="23252"/>
                </a:lnTo>
                <a:lnTo>
                  <a:pt x="65055" y="11144"/>
                </a:lnTo>
                <a:lnTo>
                  <a:pt x="52947" y="2988"/>
                </a:lnTo>
                <a:lnTo>
                  <a:pt x="38100" y="0"/>
                </a:lnTo>
                <a:close/>
              </a:path>
              <a:path w="2273934" h="76200">
                <a:moveTo>
                  <a:pt x="74921" y="31750"/>
                </a:moveTo>
                <a:lnTo>
                  <a:pt x="38100" y="31750"/>
                </a:lnTo>
                <a:lnTo>
                  <a:pt x="38100" y="44450"/>
                </a:lnTo>
                <a:lnTo>
                  <a:pt x="74921" y="44450"/>
                </a:lnTo>
                <a:lnTo>
                  <a:pt x="76200" y="38100"/>
                </a:lnTo>
                <a:lnTo>
                  <a:pt x="74921" y="31750"/>
                </a:lnTo>
                <a:close/>
              </a:path>
              <a:path w="2273934" h="76200">
                <a:moveTo>
                  <a:pt x="2273935" y="31750"/>
                </a:moveTo>
                <a:lnTo>
                  <a:pt x="74921" y="31750"/>
                </a:lnTo>
                <a:lnTo>
                  <a:pt x="76200" y="38100"/>
                </a:lnTo>
                <a:lnTo>
                  <a:pt x="74921" y="44450"/>
                </a:lnTo>
                <a:lnTo>
                  <a:pt x="2273935" y="44450"/>
                </a:lnTo>
                <a:lnTo>
                  <a:pt x="2273935" y="3175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541648" y="3168904"/>
            <a:ext cx="1773555" cy="76200"/>
          </a:xfrm>
          <a:custGeom>
            <a:avLst/>
            <a:gdLst/>
            <a:ahLst/>
            <a:cxnLst/>
            <a:rect l="l" t="t" r="r" b="b"/>
            <a:pathLst>
              <a:path w="1773554" h="76200">
                <a:moveTo>
                  <a:pt x="1735454" y="0"/>
                </a:moveTo>
                <a:lnTo>
                  <a:pt x="1720635" y="2819"/>
                </a:lnTo>
                <a:lnTo>
                  <a:pt x="1708435" y="10842"/>
                </a:lnTo>
                <a:lnTo>
                  <a:pt x="1700093" y="22842"/>
                </a:lnTo>
                <a:lnTo>
                  <a:pt x="1698242" y="31253"/>
                </a:lnTo>
                <a:lnTo>
                  <a:pt x="1735074" y="31750"/>
                </a:lnTo>
                <a:lnTo>
                  <a:pt x="1734947" y="44450"/>
                </a:lnTo>
                <a:lnTo>
                  <a:pt x="1698145" y="44450"/>
                </a:lnTo>
                <a:lnTo>
                  <a:pt x="1699666" y="52482"/>
                </a:lnTo>
                <a:lnTo>
                  <a:pt x="1707689" y="64706"/>
                </a:lnTo>
                <a:lnTo>
                  <a:pt x="1719689" y="73025"/>
                </a:lnTo>
                <a:lnTo>
                  <a:pt x="1734439" y="76200"/>
                </a:lnTo>
                <a:lnTo>
                  <a:pt x="1749329" y="73451"/>
                </a:lnTo>
                <a:lnTo>
                  <a:pt x="1761553" y="65452"/>
                </a:lnTo>
                <a:lnTo>
                  <a:pt x="1769872" y="53429"/>
                </a:lnTo>
                <a:lnTo>
                  <a:pt x="1771795" y="44450"/>
                </a:lnTo>
                <a:lnTo>
                  <a:pt x="1734947" y="44450"/>
                </a:lnTo>
                <a:lnTo>
                  <a:pt x="1698051" y="43953"/>
                </a:lnTo>
                <a:lnTo>
                  <a:pt x="1771901" y="43953"/>
                </a:lnTo>
                <a:lnTo>
                  <a:pt x="1773047" y="38608"/>
                </a:lnTo>
                <a:lnTo>
                  <a:pt x="1770298" y="23788"/>
                </a:lnTo>
                <a:lnTo>
                  <a:pt x="1762299" y="11588"/>
                </a:lnTo>
                <a:lnTo>
                  <a:pt x="1750276" y="3246"/>
                </a:lnTo>
                <a:lnTo>
                  <a:pt x="1735454" y="0"/>
                </a:lnTo>
                <a:close/>
              </a:path>
              <a:path w="1773554" h="76200">
                <a:moveTo>
                  <a:pt x="1698242" y="31253"/>
                </a:moveTo>
                <a:lnTo>
                  <a:pt x="1696847" y="37592"/>
                </a:lnTo>
                <a:lnTo>
                  <a:pt x="1698051" y="43953"/>
                </a:lnTo>
                <a:lnTo>
                  <a:pt x="1734947" y="44450"/>
                </a:lnTo>
                <a:lnTo>
                  <a:pt x="1735074" y="31750"/>
                </a:lnTo>
                <a:lnTo>
                  <a:pt x="1698242" y="31253"/>
                </a:lnTo>
                <a:close/>
              </a:path>
              <a:path w="1773554" h="76200">
                <a:moveTo>
                  <a:pt x="253" y="8382"/>
                </a:moveTo>
                <a:lnTo>
                  <a:pt x="0" y="21082"/>
                </a:lnTo>
                <a:lnTo>
                  <a:pt x="1698051" y="43953"/>
                </a:lnTo>
                <a:lnTo>
                  <a:pt x="1696847" y="37592"/>
                </a:lnTo>
                <a:lnTo>
                  <a:pt x="1698242" y="31253"/>
                </a:lnTo>
                <a:lnTo>
                  <a:pt x="253" y="838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17703" y="6184363"/>
            <a:ext cx="534543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" i="1">
                <a:latin typeface="Arial"/>
                <a:cs typeface="Arial"/>
              </a:rPr>
              <a:t>*το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%</a:t>
            </a:r>
            <a:r>
              <a:rPr dirty="0" sz="1100" spc="-1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των</a:t>
            </a:r>
            <a:r>
              <a:rPr dirty="0" sz="1100" spc="-5" i="1">
                <a:latin typeface="Arial"/>
                <a:cs typeface="Arial"/>
              </a:rPr>
              <a:t> περιστατικών</a:t>
            </a:r>
            <a:r>
              <a:rPr dirty="0" sz="1100" spc="2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ανά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Υ.Πε.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είναι</a:t>
            </a:r>
            <a:r>
              <a:rPr dirty="0" sz="1100" spc="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επί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του</a:t>
            </a:r>
            <a:r>
              <a:rPr dirty="0" sz="110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συνόλου</a:t>
            </a:r>
            <a:r>
              <a:rPr dirty="0" sz="1100" spc="-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των</a:t>
            </a:r>
            <a:r>
              <a:rPr dirty="0" sz="1100" spc="-5" i="1">
                <a:latin typeface="Arial"/>
                <a:cs typeface="Arial"/>
              </a:rPr>
              <a:t> αναμονών</a:t>
            </a:r>
            <a:r>
              <a:rPr dirty="0" sz="1100" spc="-2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για</a:t>
            </a:r>
            <a:r>
              <a:rPr dirty="0" sz="1100" i="1">
                <a:latin typeface="Arial"/>
                <a:cs typeface="Arial"/>
              </a:rPr>
              <a:t> &gt;</a:t>
            </a:r>
            <a:r>
              <a:rPr dirty="0" sz="1100" spc="-10" i="1">
                <a:latin typeface="Arial"/>
                <a:cs typeface="Arial"/>
              </a:rPr>
              <a:t> </a:t>
            </a:r>
            <a:r>
              <a:rPr dirty="0" sz="1100" spc="-5" i="1">
                <a:latin typeface="Arial"/>
                <a:cs typeface="Arial"/>
              </a:rPr>
              <a:t>12 μήνες</a:t>
            </a:r>
            <a:endParaRPr sz="1100">
              <a:latin typeface="Arial"/>
              <a:cs typeface="Arial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7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86473" y="1266189"/>
            <a:ext cx="4368800" cy="628650"/>
            <a:chOff x="6586473" y="1266189"/>
            <a:chExt cx="4368800" cy="628650"/>
          </a:xfrm>
        </p:grpSpPr>
        <p:sp>
          <p:nvSpPr>
            <p:cNvPr id="3" name="object 3"/>
            <p:cNvSpPr/>
            <p:nvPr/>
          </p:nvSpPr>
          <p:spPr>
            <a:xfrm>
              <a:off x="6592823" y="1272539"/>
              <a:ext cx="4356100" cy="615950"/>
            </a:xfrm>
            <a:custGeom>
              <a:avLst/>
              <a:gdLst/>
              <a:ahLst/>
              <a:cxnLst/>
              <a:rect l="l" t="t" r="r" b="b"/>
              <a:pathLst>
                <a:path w="4356100" h="615950">
                  <a:moveTo>
                    <a:pt x="4252976" y="0"/>
                  </a:moveTo>
                  <a:lnTo>
                    <a:pt x="102616" y="0"/>
                  </a:lnTo>
                  <a:lnTo>
                    <a:pt x="62686" y="8068"/>
                  </a:lnTo>
                  <a:lnTo>
                    <a:pt x="30067" y="30067"/>
                  </a:lnTo>
                  <a:lnTo>
                    <a:pt x="8068" y="62686"/>
                  </a:lnTo>
                  <a:lnTo>
                    <a:pt x="0" y="102615"/>
                  </a:lnTo>
                  <a:lnTo>
                    <a:pt x="0" y="513080"/>
                  </a:lnTo>
                  <a:lnTo>
                    <a:pt x="8068" y="553009"/>
                  </a:lnTo>
                  <a:lnTo>
                    <a:pt x="30067" y="585628"/>
                  </a:lnTo>
                  <a:lnTo>
                    <a:pt x="62686" y="607627"/>
                  </a:lnTo>
                  <a:lnTo>
                    <a:pt x="102616" y="615696"/>
                  </a:lnTo>
                  <a:lnTo>
                    <a:pt x="4252976" y="615696"/>
                  </a:lnTo>
                  <a:lnTo>
                    <a:pt x="4292905" y="607627"/>
                  </a:lnTo>
                  <a:lnTo>
                    <a:pt x="4325524" y="585628"/>
                  </a:lnTo>
                  <a:lnTo>
                    <a:pt x="4347523" y="553009"/>
                  </a:lnTo>
                  <a:lnTo>
                    <a:pt x="4355592" y="513080"/>
                  </a:lnTo>
                  <a:lnTo>
                    <a:pt x="4355592" y="102615"/>
                  </a:lnTo>
                  <a:lnTo>
                    <a:pt x="4347523" y="62686"/>
                  </a:lnTo>
                  <a:lnTo>
                    <a:pt x="4325524" y="30067"/>
                  </a:lnTo>
                  <a:lnTo>
                    <a:pt x="4292905" y="8068"/>
                  </a:lnTo>
                  <a:lnTo>
                    <a:pt x="4252976" y="0"/>
                  </a:lnTo>
                  <a:close/>
                </a:path>
              </a:pathLst>
            </a:custGeom>
            <a:solidFill>
              <a:srgbClr val="DEDE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6592823" y="1272539"/>
              <a:ext cx="4356100" cy="615950"/>
            </a:xfrm>
            <a:custGeom>
              <a:avLst/>
              <a:gdLst/>
              <a:ahLst/>
              <a:cxnLst/>
              <a:rect l="l" t="t" r="r" b="b"/>
              <a:pathLst>
                <a:path w="4356100" h="615950">
                  <a:moveTo>
                    <a:pt x="0" y="102615"/>
                  </a:moveTo>
                  <a:lnTo>
                    <a:pt x="8068" y="62686"/>
                  </a:lnTo>
                  <a:lnTo>
                    <a:pt x="30067" y="30067"/>
                  </a:lnTo>
                  <a:lnTo>
                    <a:pt x="62686" y="8068"/>
                  </a:lnTo>
                  <a:lnTo>
                    <a:pt x="102616" y="0"/>
                  </a:lnTo>
                  <a:lnTo>
                    <a:pt x="4252976" y="0"/>
                  </a:lnTo>
                  <a:lnTo>
                    <a:pt x="4292905" y="8068"/>
                  </a:lnTo>
                  <a:lnTo>
                    <a:pt x="4325524" y="30067"/>
                  </a:lnTo>
                  <a:lnTo>
                    <a:pt x="4347523" y="62686"/>
                  </a:lnTo>
                  <a:lnTo>
                    <a:pt x="4355592" y="102615"/>
                  </a:lnTo>
                  <a:lnTo>
                    <a:pt x="4355592" y="513080"/>
                  </a:lnTo>
                  <a:lnTo>
                    <a:pt x="4347523" y="553009"/>
                  </a:lnTo>
                  <a:lnTo>
                    <a:pt x="4325524" y="585628"/>
                  </a:lnTo>
                  <a:lnTo>
                    <a:pt x="4292905" y="607627"/>
                  </a:lnTo>
                  <a:lnTo>
                    <a:pt x="4252976" y="615696"/>
                  </a:lnTo>
                  <a:lnTo>
                    <a:pt x="102616" y="615696"/>
                  </a:lnTo>
                  <a:lnTo>
                    <a:pt x="62686" y="607627"/>
                  </a:lnTo>
                  <a:lnTo>
                    <a:pt x="30067" y="585628"/>
                  </a:lnTo>
                  <a:lnTo>
                    <a:pt x="8068" y="553009"/>
                  </a:lnTo>
                  <a:lnTo>
                    <a:pt x="0" y="513080"/>
                  </a:lnTo>
                  <a:lnTo>
                    <a:pt x="0" y="102615"/>
                  </a:lnTo>
                  <a:close/>
                </a:path>
              </a:pathLst>
            </a:custGeom>
            <a:ln w="12700">
              <a:solidFill>
                <a:srgbClr val="DEDED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7231126" y="1331468"/>
            <a:ext cx="3621404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541020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Περισσότερο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από </a:t>
            </a:r>
            <a:r>
              <a:rPr dirty="0" sz="1400" spc="-20" b="1">
                <a:solidFill>
                  <a:srgbClr val="2E5395"/>
                </a:solidFill>
                <a:latin typeface="Arial"/>
                <a:cs typeface="Arial"/>
              </a:rPr>
              <a:t>το </a:t>
            </a:r>
            <a:r>
              <a:rPr dirty="0" sz="1400" b="1">
                <a:solidFill>
                  <a:srgbClr val="FF0000"/>
                </a:solidFill>
                <a:latin typeface="Arial"/>
                <a:cs typeface="Arial"/>
              </a:rPr>
              <a:t>50% </a:t>
            </a:r>
            <a:r>
              <a:rPr dirty="0" sz="1400" spc="-15" b="1">
                <a:solidFill>
                  <a:srgbClr val="2E5395"/>
                </a:solidFill>
                <a:latin typeface="Arial"/>
                <a:cs typeface="Arial"/>
              </a:rPr>
              <a:t>των </a:t>
            </a:r>
            <a:r>
              <a:rPr dirty="0" sz="1400" spc="-10" b="1">
                <a:solidFill>
                  <a:srgbClr val="2E5395"/>
                </a:solidFill>
                <a:latin typeface="Arial"/>
                <a:cs typeface="Arial"/>
              </a:rPr>
              <a:t> περιστατικών</a:t>
            </a:r>
            <a:r>
              <a:rPr dirty="0" sz="1400" spc="-4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2E5395"/>
                </a:solidFill>
                <a:latin typeface="Microsoft Sans Serif"/>
                <a:cs typeface="Microsoft Sans Serif"/>
              </a:rPr>
              <a:t>αφορούν</a:t>
            </a:r>
            <a:r>
              <a:rPr dirty="0" sz="1400" spc="-10">
                <a:solidFill>
                  <a:srgbClr val="2E5395"/>
                </a:solidFill>
                <a:latin typeface="Microsoft Sans Serif"/>
                <a:cs typeface="Microsoft Sans Serif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7</a:t>
            </a:r>
            <a:r>
              <a:rPr dirty="0" sz="1400" spc="-2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είδη</a:t>
            </a:r>
            <a:r>
              <a:rPr dirty="0" sz="1400" spc="-30" b="1">
                <a:solidFill>
                  <a:srgbClr val="2E5395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2E5395"/>
                </a:solidFill>
                <a:latin typeface="Arial"/>
                <a:cs typeface="Arial"/>
              </a:rPr>
              <a:t>επεμβάσεων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72071" y="1350263"/>
            <a:ext cx="431800" cy="431800"/>
          </a:xfrm>
          <a:custGeom>
            <a:avLst/>
            <a:gdLst/>
            <a:ahLst/>
            <a:cxnLst/>
            <a:rect l="l" t="t" r="r" b="b"/>
            <a:pathLst>
              <a:path w="431800" h="431800">
                <a:moveTo>
                  <a:pt x="431292" y="0"/>
                </a:moveTo>
                <a:lnTo>
                  <a:pt x="0" y="0"/>
                </a:lnTo>
                <a:lnTo>
                  <a:pt x="0" y="431291"/>
                </a:lnTo>
                <a:lnTo>
                  <a:pt x="431292" y="431291"/>
                </a:lnTo>
                <a:lnTo>
                  <a:pt x="431292" y="412623"/>
                </a:lnTo>
                <a:lnTo>
                  <a:pt x="18669" y="412623"/>
                </a:lnTo>
                <a:lnTo>
                  <a:pt x="18669" y="18669"/>
                </a:lnTo>
                <a:lnTo>
                  <a:pt x="431292" y="18669"/>
                </a:lnTo>
                <a:lnTo>
                  <a:pt x="431292" y="0"/>
                </a:lnTo>
                <a:close/>
              </a:path>
              <a:path w="431800" h="431800">
                <a:moveTo>
                  <a:pt x="431292" y="18669"/>
                </a:moveTo>
                <a:lnTo>
                  <a:pt x="412623" y="18669"/>
                </a:lnTo>
                <a:lnTo>
                  <a:pt x="412623" y="412623"/>
                </a:lnTo>
                <a:lnTo>
                  <a:pt x="431292" y="412623"/>
                </a:lnTo>
                <a:lnTo>
                  <a:pt x="431292" y="18669"/>
                </a:lnTo>
                <a:close/>
              </a:path>
              <a:path w="431800" h="431800">
                <a:moveTo>
                  <a:pt x="156004" y="322707"/>
                </a:moveTo>
                <a:lnTo>
                  <a:pt x="121284" y="322707"/>
                </a:lnTo>
                <a:lnTo>
                  <a:pt x="142226" y="338127"/>
                </a:lnTo>
                <a:lnTo>
                  <a:pt x="165369" y="349392"/>
                </a:lnTo>
                <a:lnTo>
                  <a:pt x="190061" y="356300"/>
                </a:lnTo>
                <a:lnTo>
                  <a:pt x="215646" y="358648"/>
                </a:lnTo>
                <a:lnTo>
                  <a:pt x="241230" y="356300"/>
                </a:lnTo>
                <a:lnTo>
                  <a:pt x="265922" y="349392"/>
                </a:lnTo>
                <a:lnTo>
                  <a:pt x="285262" y="339978"/>
                </a:lnTo>
                <a:lnTo>
                  <a:pt x="215646" y="339978"/>
                </a:lnTo>
                <a:lnTo>
                  <a:pt x="167179" y="330231"/>
                </a:lnTo>
                <a:lnTo>
                  <a:pt x="156004" y="322707"/>
                </a:lnTo>
                <a:close/>
              </a:path>
              <a:path w="431800" h="431800">
                <a:moveTo>
                  <a:pt x="215646" y="72644"/>
                </a:moveTo>
                <a:lnTo>
                  <a:pt x="160861" y="83502"/>
                </a:lnTo>
                <a:lnTo>
                  <a:pt x="114553" y="114553"/>
                </a:lnTo>
                <a:lnTo>
                  <a:pt x="83502" y="160861"/>
                </a:lnTo>
                <a:lnTo>
                  <a:pt x="72644" y="215646"/>
                </a:lnTo>
                <a:lnTo>
                  <a:pt x="74991" y="241230"/>
                </a:lnTo>
                <a:lnTo>
                  <a:pt x="81899" y="265922"/>
                </a:lnTo>
                <a:lnTo>
                  <a:pt x="93164" y="289065"/>
                </a:lnTo>
                <a:lnTo>
                  <a:pt x="108584" y="310007"/>
                </a:lnTo>
                <a:lnTo>
                  <a:pt x="84581" y="334010"/>
                </a:lnTo>
                <a:lnTo>
                  <a:pt x="97281" y="346710"/>
                </a:lnTo>
                <a:lnTo>
                  <a:pt x="121284" y="322707"/>
                </a:lnTo>
                <a:lnTo>
                  <a:pt x="156004" y="322707"/>
                </a:lnTo>
                <a:lnTo>
                  <a:pt x="127666" y="303625"/>
                </a:lnTo>
                <a:lnTo>
                  <a:pt x="101060" y="264112"/>
                </a:lnTo>
                <a:lnTo>
                  <a:pt x="91312" y="215646"/>
                </a:lnTo>
                <a:lnTo>
                  <a:pt x="101060" y="167179"/>
                </a:lnTo>
                <a:lnTo>
                  <a:pt x="127666" y="127666"/>
                </a:lnTo>
                <a:lnTo>
                  <a:pt x="167179" y="101060"/>
                </a:lnTo>
                <a:lnTo>
                  <a:pt x="215646" y="91312"/>
                </a:lnTo>
                <a:lnTo>
                  <a:pt x="285005" y="91312"/>
                </a:lnTo>
                <a:lnTo>
                  <a:pt x="270430" y="83502"/>
                </a:lnTo>
                <a:lnTo>
                  <a:pt x="243782" y="75406"/>
                </a:lnTo>
                <a:lnTo>
                  <a:pt x="215646" y="72644"/>
                </a:lnTo>
                <a:close/>
              </a:path>
              <a:path w="431800" h="431800">
                <a:moveTo>
                  <a:pt x="335810" y="322707"/>
                </a:moveTo>
                <a:lnTo>
                  <a:pt x="310006" y="322707"/>
                </a:lnTo>
                <a:lnTo>
                  <a:pt x="334009" y="346710"/>
                </a:lnTo>
                <a:lnTo>
                  <a:pt x="346709" y="334010"/>
                </a:lnTo>
                <a:lnTo>
                  <a:pt x="347472" y="334010"/>
                </a:lnTo>
                <a:lnTo>
                  <a:pt x="335810" y="322707"/>
                </a:lnTo>
                <a:close/>
              </a:path>
              <a:path w="431800" h="431800">
                <a:moveTo>
                  <a:pt x="285005" y="91312"/>
                </a:moveTo>
                <a:lnTo>
                  <a:pt x="215646" y="91312"/>
                </a:lnTo>
                <a:lnTo>
                  <a:pt x="264112" y="101060"/>
                </a:lnTo>
                <a:lnTo>
                  <a:pt x="303625" y="127666"/>
                </a:lnTo>
                <a:lnTo>
                  <a:pt x="330231" y="167179"/>
                </a:lnTo>
                <a:lnTo>
                  <a:pt x="339978" y="215646"/>
                </a:lnTo>
                <a:lnTo>
                  <a:pt x="330231" y="264112"/>
                </a:lnTo>
                <a:lnTo>
                  <a:pt x="303625" y="303625"/>
                </a:lnTo>
                <a:lnTo>
                  <a:pt x="264112" y="330231"/>
                </a:lnTo>
                <a:lnTo>
                  <a:pt x="215646" y="339978"/>
                </a:lnTo>
                <a:lnTo>
                  <a:pt x="285262" y="339978"/>
                </a:lnTo>
                <a:lnTo>
                  <a:pt x="289065" y="338127"/>
                </a:lnTo>
                <a:lnTo>
                  <a:pt x="310006" y="322707"/>
                </a:lnTo>
                <a:lnTo>
                  <a:pt x="335810" y="322707"/>
                </a:lnTo>
                <a:lnTo>
                  <a:pt x="322706" y="310007"/>
                </a:lnTo>
                <a:lnTo>
                  <a:pt x="338127" y="289065"/>
                </a:lnTo>
                <a:lnTo>
                  <a:pt x="349392" y="265922"/>
                </a:lnTo>
                <a:lnTo>
                  <a:pt x="356300" y="241230"/>
                </a:lnTo>
                <a:lnTo>
                  <a:pt x="358648" y="215646"/>
                </a:lnTo>
                <a:lnTo>
                  <a:pt x="355885" y="187509"/>
                </a:lnTo>
                <a:lnTo>
                  <a:pt x="347789" y="160861"/>
                </a:lnTo>
                <a:lnTo>
                  <a:pt x="334645" y="136332"/>
                </a:lnTo>
                <a:lnTo>
                  <a:pt x="316737" y="114553"/>
                </a:lnTo>
                <a:lnTo>
                  <a:pt x="294959" y="96647"/>
                </a:lnTo>
                <a:lnTo>
                  <a:pt x="285005" y="91312"/>
                </a:lnTo>
                <a:close/>
              </a:path>
              <a:path w="431800" h="431800">
                <a:moveTo>
                  <a:pt x="215646" y="120523"/>
                </a:moveTo>
                <a:lnTo>
                  <a:pt x="178655" y="128010"/>
                </a:lnTo>
                <a:lnTo>
                  <a:pt x="148415" y="148415"/>
                </a:lnTo>
                <a:lnTo>
                  <a:pt x="128010" y="178655"/>
                </a:lnTo>
                <a:lnTo>
                  <a:pt x="120523" y="215646"/>
                </a:lnTo>
                <a:lnTo>
                  <a:pt x="128010" y="252636"/>
                </a:lnTo>
                <a:lnTo>
                  <a:pt x="148415" y="282876"/>
                </a:lnTo>
                <a:lnTo>
                  <a:pt x="178655" y="303281"/>
                </a:lnTo>
                <a:lnTo>
                  <a:pt x="215646" y="310769"/>
                </a:lnTo>
                <a:lnTo>
                  <a:pt x="252636" y="303281"/>
                </a:lnTo>
                <a:lnTo>
                  <a:pt x="268266" y="292735"/>
                </a:lnTo>
                <a:lnTo>
                  <a:pt x="215646" y="292735"/>
                </a:lnTo>
                <a:lnTo>
                  <a:pt x="185598" y="286690"/>
                </a:lnTo>
                <a:lnTo>
                  <a:pt x="161099" y="270192"/>
                </a:lnTo>
                <a:lnTo>
                  <a:pt x="144601" y="245693"/>
                </a:lnTo>
                <a:lnTo>
                  <a:pt x="138556" y="215646"/>
                </a:lnTo>
                <a:lnTo>
                  <a:pt x="144601" y="185598"/>
                </a:lnTo>
                <a:lnTo>
                  <a:pt x="161099" y="161099"/>
                </a:lnTo>
                <a:lnTo>
                  <a:pt x="185598" y="144601"/>
                </a:lnTo>
                <a:lnTo>
                  <a:pt x="215646" y="138557"/>
                </a:lnTo>
                <a:lnTo>
                  <a:pt x="268266" y="138557"/>
                </a:lnTo>
                <a:lnTo>
                  <a:pt x="252636" y="128010"/>
                </a:lnTo>
                <a:lnTo>
                  <a:pt x="215646" y="120523"/>
                </a:lnTo>
                <a:close/>
              </a:path>
              <a:path w="431800" h="431800">
                <a:moveTo>
                  <a:pt x="268266" y="138557"/>
                </a:moveTo>
                <a:lnTo>
                  <a:pt x="215646" y="138557"/>
                </a:lnTo>
                <a:lnTo>
                  <a:pt x="245693" y="144601"/>
                </a:lnTo>
                <a:lnTo>
                  <a:pt x="270192" y="161099"/>
                </a:lnTo>
                <a:lnTo>
                  <a:pt x="286690" y="185598"/>
                </a:lnTo>
                <a:lnTo>
                  <a:pt x="292734" y="215646"/>
                </a:lnTo>
                <a:lnTo>
                  <a:pt x="286690" y="245693"/>
                </a:lnTo>
                <a:lnTo>
                  <a:pt x="270192" y="270192"/>
                </a:lnTo>
                <a:lnTo>
                  <a:pt x="245693" y="286690"/>
                </a:lnTo>
                <a:lnTo>
                  <a:pt x="215646" y="292735"/>
                </a:lnTo>
                <a:lnTo>
                  <a:pt x="268266" y="292735"/>
                </a:lnTo>
                <a:lnTo>
                  <a:pt x="282876" y="282876"/>
                </a:lnTo>
                <a:lnTo>
                  <a:pt x="303281" y="252636"/>
                </a:lnTo>
                <a:lnTo>
                  <a:pt x="310769" y="215646"/>
                </a:lnTo>
                <a:lnTo>
                  <a:pt x="303281" y="178655"/>
                </a:lnTo>
                <a:lnTo>
                  <a:pt x="282876" y="148415"/>
                </a:lnTo>
                <a:lnTo>
                  <a:pt x="268266" y="138557"/>
                </a:lnTo>
                <a:close/>
              </a:path>
              <a:path w="431800" h="431800">
                <a:moveTo>
                  <a:pt x="215646" y="167766"/>
                </a:moveTo>
                <a:lnTo>
                  <a:pt x="197127" y="171569"/>
                </a:lnTo>
                <a:lnTo>
                  <a:pt x="181895" y="181895"/>
                </a:lnTo>
                <a:lnTo>
                  <a:pt x="171569" y="197127"/>
                </a:lnTo>
                <a:lnTo>
                  <a:pt x="167767" y="215646"/>
                </a:lnTo>
                <a:lnTo>
                  <a:pt x="171569" y="234164"/>
                </a:lnTo>
                <a:lnTo>
                  <a:pt x="181895" y="249396"/>
                </a:lnTo>
                <a:lnTo>
                  <a:pt x="197127" y="259722"/>
                </a:lnTo>
                <a:lnTo>
                  <a:pt x="215646" y="263525"/>
                </a:lnTo>
                <a:lnTo>
                  <a:pt x="234164" y="259722"/>
                </a:lnTo>
                <a:lnTo>
                  <a:pt x="249396" y="249396"/>
                </a:lnTo>
                <a:lnTo>
                  <a:pt x="252474" y="244856"/>
                </a:lnTo>
                <a:lnTo>
                  <a:pt x="215646" y="244856"/>
                </a:lnTo>
                <a:lnTo>
                  <a:pt x="204116" y="242613"/>
                </a:lnTo>
                <a:lnTo>
                  <a:pt x="194849" y="236442"/>
                </a:lnTo>
                <a:lnTo>
                  <a:pt x="188678" y="227175"/>
                </a:lnTo>
                <a:lnTo>
                  <a:pt x="186435" y="215646"/>
                </a:lnTo>
                <a:lnTo>
                  <a:pt x="188678" y="204116"/>
                </a:lnTo>
                <a:lnTo>
                  <a:pt x="194849" y="194849"/>
                </a:lnTo>
                <a:lnTo>
                  <a:pt x="204116" y="188678"/>
                </a:lnTo>
                <a:lnTo>
                  <a:pt x="215646" y="186436"/>
                </a:lnTo>
                <a:lnTo>
                  <a:pt x="252474" y="186436"/>
                </a:lnTo>
                <a:lnTo>
                  <a:pt x="249396" y="181895"/>
                </a:lnTo>
                <a:lnTo>
                  <a:pt x="234164" y="171569"/>
                </a:lnTo>
                <a:lnTo>
                  <a:pt x="215646" y="167766"/>
                </a:lnTo>
                <a:close/>
              </a:path>
              <a:path w="431800" h="431800">
                <a:moveTo>
                  <a:pt x="252474" y="186436"/>
                </a:moveTo>
                <a:lnTo>
                  <a:pt x="215646" y="186436"/>
                </a:lnTo>
                <a:lnTo>
                  <a:pt x="227175" y="188678"/>
                </a:lnTo>
                <a:lnTo>
                  <a:pt x="236442" y="194849"/>
                </a:lnTo>
                <a:lnTo>
                  <a:pt x="242613" y="204116"/>
                </a:lnTo>
                <a:lnTo>
                  <a:pt x="244855" y="215646"/>
                </a:lnTo>
                <a:lnTo>
                  <a:pt x="242613" y="227175"/>
                </a:lnTo>
                <a:lnTo>
                  <a:pt x="236442" y="236442"/>
                </a:lnTo>
                <a:lnTo>
                  <a:pt x="227175" y="242613"/>
                </a:lnTo>
                <a:lnTo>
                  <a:pt x="215646" y="244856"/>
                </a:lnTo>
                <a:lnTo>
                  <a:pt x="252474" y="244856"/>
                </a:lnTo>
                <a:lnTo>
                  <a:pt x="259722" y="234164"/>
                </a:lnTo>
                <a:lnTo>
                  <a:pt x="263525" y="215646"/>
                </a:lnTo>
                <a:lnTo>
                  <a:pt x="259722" y="197127"/>
                </a:lnTo>
                <a:lnTo>
                  <a:pt x="252474" y="186436"/>
                </a:lnTo>
                <a:close/>
              </a:path>
            </a:pathLst>
          </a:custGeom>
          <a:solidFill>
            <a:srgbClr val="2E539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0466" y="301497"/>
            <a:ext cx="67678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Οι</a:t>
            </a:r>
            <a:r>
              <a:rPr dirty="0" spc="-15"/>
              <a:t> </a:t>
            </a:r>
            <a:r>
              <a:rPr dirty="0"/>
              <a:t>7</a:t>
            </a:r>
            <a:r>
              <a:rPr dirty="0" spc="-15"/>
              <a:t> </a:t>
            </a:r>
            <a:r>
              <a:rPr dirty="0"/>
              <a:t>συχνότερες</a:t>
            </a:r>
            <a:r>
              <a:rPr dirty="0" spc="-5"/>
              <a:t> </a:t>
            </a:r>
            <a:r>
              <a:rPr dirty="0"/>
              <a:t>και</a:t>
            </a:r>
            <a:r>
              <a:rPr dirty="0" spc="-10"/>
              <a:t> </a:t>
            </a:r>
            <a:r>
              <a:rPr dirty="0" spc="-5"/>
              <a:t>πολυπληθέστερες επεμβάσεις</a:t>
            </a:r>
          </a:p>
        </p:txBody>
      </p:sp>
      <p:sp>
        <p:nvSpPr>
          <p:cNvPr id="8" name="object 8"/>
          <p:cNvSpPr/>
          <p:nvPr/>
        </p:nvSpPr>
        <p:spPr>
          <a:xfrm>
            <a:off x="950975" y="1321308"/>
            <a:ext cx="5215255" cy="523240"/>
          </a:xfrm>
          <a:custGeom>
            <a:avLst/>
            <a:gdLst/>
            <a:ahLst/>
            <a:cxnLst/>
            <a:rect l="l" t="t" r="r" b="b"/>
            <a:pathLst>
              <a:path w="5215255" h="523239">
                <a:moveTo>
                  <a:pt x="5128006" y="0"/>
                </a:moveTo>
                <a:lnTo>
                  <a:pt x="87122" y="0"/>
                </a:lnTo>
                <a:lnTo>
                  <a:pt x="53208" y="6844"/>
                </a:lnTo>
                <a:lnTo>
                  <a:pt x="25515" y="25511"/>
                </a:lnTo>
                <a:lnTo>
                  <a:pt x="6845" y="53203"/>
                </a:lnTo>
                <a:lnTo>
                  <a:pt x="0" y="87121"/>
                </a:lnTo>
                <a:lnTo>
                  <a:pt x="0" y="435609"/>
                </a:lnTo>
                <a:lnTo>
                  <a:pt x="6845" y="469528"/>
                </a:lnTo>
                <a:lnTo>
                  <a:pt x="25515" y="497220"/>
                </a:lnTo>
                <a:lnTo>
                  <a:pt x="53208" y="515887"/>
                </a:lnTo>
                <a:lnTo>
                  <a:pt x="87122" y="522731"/>
                </a:lnTo>
                <a:lnTo>
                  <a:pt x="5128006" y="522731"/>
                </a:lnTo>
                <a:lnTo>
                  <a:pt x="5161924" y="515887"/>
                </a:lnTo>
                <a:lnTo>
                  <a:pt x="5189616" y="497220"/>
                </a:lnTo>
                <a:lnTo>
                  <a:pt x="5208283" y="469528"/>
                </a:lnTo>
                <a:lnTo>
                  <a:pt x="5215128" y="435609"/>
                </a:lnTo>
                <a:lnTo>
                  <a:pt x="5215128" y="87121"/>
                </a:lnTo>
                <a:lnTo>
                  <a:pt x="5208283" y="53203"/>
                </a:lnTo>
                <a:lnTo>
                  <a:pt x="5189616" y="25511"/>
                </a:lnTo>
                <a:lnTo>
                  <a:pt x="5161924" y="6844"/>
                </a:lnTo>
                <a:lnTo>
                  <a:pt x="5128006" y="0"/>
                </a:lnTo>
                <a:close/>
              </a:path>
            </a:pathLst>
          </a:custGeom>
          <a:solidFill>
            <a:srgbClr val="2328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075814" y="1443609"/>
            <a:ext cx="29673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FFFFFF"/>
                </a:solidFill>
                <a:latin typeface="Arial"/>
                <a:cs typeface="Arial"/>
              </a:rPr>
              <a:t>Σύνολο</a:t>
            </a:r>
            <a:r>
              <a:rPr dirty="0" sz="16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Περιστατικών:</a:t>
            </a:r>
            <a:r>
              <a:rPr dirty="0" sz="1600" spc="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102.634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 spc="-5"/>
              <a:t>9</a:t>
            </a:fld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269491" y="2683764"/>
          <a:ext cx="9446895" cy="3105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7005"/>
                <a:gridCol w="4099560"/>
                <a:gridCol w="3891279"/>
              </a:tblGrid>
              <a:tr h="386461"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Α/Α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  <a:solidFill>
                      <a:srgbClr val="2E53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Είδος</a:t>
                      </a:r>
                      <a:r>
                        <a:rPr dirty="0" sz="1400" spc="-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Επέμβασης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  <a:solidFill>
                      <a:srgbClr val="2E539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επί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του</a:t>
                      </a:r>
                      <a:r>
                        <a:rPr dirty="0" sz="140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Συνόλου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  <a:solidFill>
                      <a:srgbClr val="2E5395"/>
                    </a:solidFill>
                  </a:tcPr>
                </a:tc>
              </a:tr>
              <a:tr h="3864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 spc="25">
                          <a:latin typeface="Microsoft Sans Serif"/>
                          <a:cs typeface="Microsoft Sans Serif"/>
                        </a:rPr>
                        <a:t>Επέμβαση</a:t>
                      </a: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35">
                          <a:latin typeface="Microsoft Sans Serif"/>
                          <a:cs typeface="Microsoft Sans Serif"/>
                        </a:rPr>
                        <a:t>Καταρράκτη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18%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  <a:tr h="3864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Αρθροπλαστική</a:t>
                      </a:r>
                      <a:r>
                        <a:rPr dirty="0" sz="1400" spc="-7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0">
                          <a:latin typeface="Microsoft Sans Serif"/>
                          <a:cs typeface="Microsoft Sans Serif"/>
                        </a:rPr>
                        <a:t>Γόνατος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9%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  <a:tr h="3864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-30">
                          <a:latin typeface="Microsoft Sans Serif"/>
                          <a:cs typeface="Microsoft Sans Serif"/>
                        </a:rPr>
                        <a:t>Χολοκυστεκτομή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7%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  <a:tr h="3865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25">
                          <a:latin typeface="Microsoft Sans Serif"/>
                          <a:cs typeface="Microsoft Sans Serif"/>
                        </a:rPr>
                        <a:t>Επέμβαση</a:t>
                      </a:r>
                      <a:r>
                        <a:rPr dirty="0" sz="1400" spc="-9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15">
                          <a:latin typeface="Microsoft Sans Serif"/>
                          <a:cs typeface="Microsoft Sans Serif"/>
                        </a:rPr>
                        <a:t>Αφαίρεσης</a:t>
                      </a:r>
                      <a:r>
                        <a:rPr dirty="0" sz="14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25">
                          <a:latin typeface="Microsoft Sans Serif"/>
                          <a:cs typeface="Microsoft Sans Serif"/>
                        </a:rPr>
                        <a:t>κρυσταλλοειδούς</a:t>
                      </a:r>
                      <a:r>
                        <a:rPr dirty="0" sz="1400" spc="-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φακού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  <a:tr h="3864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>
                          <a:latin typeface="Microsoft Sans Serif"/>
                          <a:cs typeface="Microsoft Sans Serif"/>
                        </a:rPr>
                        <a:t>Αρθροπλαστική</a:t>
                      </a:r>
                      <a:r>
                        <a:rPr dirty="0" sz="1400" spc="-6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400" spc="-5">
                          <a:latin typeface="Microsoft Sans Serif"/>
                          <a:cs typeface="Microsoft Sans Serif"/>
                        </a:rPr>
                        <a:t>Ισχίου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  <a:tr h="3864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10">
                          <a:latin typeface="Microsoft Sans Serif"/>
                          <a:cs typeface="Microsoft Sans Serif"/>
                        </a:rPr>
                        <a:t>Βουβωνοκήλη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4%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  <a:tr h="3864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155F82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400" spc="-20">
                          <a:latin typeface="Microsoft Sans Serif"/>
                          <a:cs typeface="Microsoft Sans Serif"/>
                        </a:rPr>
                        <a:t>Αμυγδαλεκτομή</a:t>
                      </a:r>
                      <a:endParaRPr sz="14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074F6A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3%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86360">
                    <a:lnL w="12700">
                      <a:solidFill>
                        <a:srgbClr val="074F6A"/>
                      </a:solidFill>
                      <a:prstDash val="solid"/>
                    </a:lnL>
                    <a:lnR w="12700">
                      <a:solidFill>
                        <a:srgbClr val="155F82"/>
                      </a:solidFill>
                      <a:prstDash val="solid"/>
                    </a:lnR>
                    <a:lnT w="12700">
                      <a:solidFill>
                        <a:srgbClr val="155F82"/>
                      </a:solidFill>
                      <a:prstDash val="solid"/>
                    </a:lnT>
                    <a:lnB w="12700">
                      <a:solidFill>
                        <a:srgbClr val="155F82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2024-02-19T10:12:26Z</dcterms:created>
  <dcterms:modified xsi:type="dcterms:W3CDTF">2024-02-19T10:12:26Z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2024-02-19T00:00:00Z</vt:filetime>
  </property>
  <property fmtid="{D5CDD505-2E9C-101B-9397-08002B2CF9AE}" pid="3" name="LastSaved">
    <vt:filetime>2024-02-19T00:00:00Z</vt:filetime>
  </property>
</Properties>
</file>